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4"/>
    <p:sldMasterId id="2147483763" r:id="rId5"/>
    <p:sldMasterId id="2147483798" r:id="rId6"/>
    <p:sldMasterId id="2147483833" r:id="rId7"/>
    <p:sldMasterId id="2147483871" r:id="rId8"/>
    <p:sldMasterId id="2147483904" r:id="rId9"/>
  </p:sldMasterIdLst>
  <p:notesMasterIdLst>
    <p:notesMasterId r:id="rId24"/>
  </p:notesMasterIdLst>
  <p:handoutMasterIdLst>
    <p:handoutMasterId r:id="rId25"/>
  </p:handoutMasterIdLst>
  <p:sldIdLst>
    <p:sldId id="462" r:id="rId10"/>
    <p:sldId id="614" r:id="rId11"/>
    <p:sldId id="263" r:id="rId12"/>
    <p:sldId id="276" r:id="rId13"/>
    <p:sldId id="277" r:id="rId14"/>
    <p:sldId id="264" r:id="rId15"/>
    <p:sldId id="266" r:id="rId16"/>
    <p:sldId id="278" r:id="rId17"/>
    <p:sldId id="279" r:id="rId18"/>
    <p:sldId id="271" r:id="rId19"/>
    <p:sldId id="267" r:id="rId20"/>
    <p:sldId id="273" r:id="rId21"/>
    <p:sldId id="274" r:id="rId22"/>
    <p:sldId id="280" r:id="rId23"/>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555454"/>
    <a:srgbClr val="000000"/>
    <a:srgbClr val="B9CDE5"/>
    <a:srgbClr val="00519C"/>
    <a:srgbClr val="004F9F"/>
    <a:srgbClr val="0070C0"/>
    <a:srgbClr val="0070AB"/>
    <a:srgbClr val="FF70C0"/>
    <a:srgbClr val="005A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7619" autoAdjust="0"/>
  </p:normalViewPr>
  <p:slideViewPr>
    <p:cSldViewPr snapToGrid="0">
      <p:cViewPr varScale="1">
        <p:scale>
          <a:sx n="62" d="100"/>
          <a:sy n="62" d="100"/>
        </p:scale>
        <p:origin x="86" y="341"/>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79" d="100"/>
          <a:sy n="79" d="100"/>
        </p:scale>
        <p:origin x="3960" y="102"/>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Edit course title here</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ts val="30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61332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948141" eaLnBrk="1" fontAlgn="auto" hangingPunct="1">
              <a:spcBef>
                <a:spcPts val="498"/>
              </a:spcBef>
              <a:spcAft>
                <a:spcPts val="0"/>
              </a:spcAft>
              <a:tabLst/>
              <a:defRPr/>
            </a:pPr>
            <a:r>
              <a:rPr lang="en-US" dirty="0"/>
              <a:t>Your instructor may choose to give a demonstration of using a browser’s debug tools.</a:t>
            </a:r>
          </a:p>
        </p:txBody>
      </p:sp>
    </p:spTree>
    <p:extLst>
      <p:ext uri="{BB962C8B-B14F-4D97-AF65-F5344CB8AC3E}">
        <p14:creationId xmlns:p14="http://schemas.microsoft.com/office/powerpoint/2010/main" val="44563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As</a:t>
            </a:r>
            <a:r>
              <a:rPr lang="en-GB" baseline="0" dirty="0"/>
              <a:t> a client side developer, you need to learn to debug and test. As we have discovered so far, JavaScript is an amazingly powerful programming language, but things can easily go wrong and you will need to identify how and why. </a:t>
            </a:r>
          </a:p>
          <a:p>
            <a:endParaRPr lang="en-GB" baseline="0" dirty="0"/>
          </a:p>
          <a:p>
            <a:r>
              <a:rPr lang="en-GB" baseline="0" dirty="0"/>
              <a:t>Some developers use alert calls to test a function is being called. One simple piece of advice: DON'T! Debugging with alerts holds the UI in a state of limbo, but does not hold any asynchronous operations, such as timers or AJAX feeds.</a:t>
            </a:r>
          </a:p>
        </p:txBody>
      </p:sp>
    </p:spTree>
    <p:extLst>
      <p:ext uri="{BB962C8B-B14F-4D97-AF65-F5344CB8AC3E}">
        <p14:creationId xmlns:p14="http://schemas.microsoft.com/office/powerpoint/2010/main" val="45170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latin typeface="Courier New" pitchFamily="49" charset="0"/>
              <a:cs typeface="Courier New"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42342222"/>
              </p:ext>
            </p:extLst>
          </p:nvPr>
        </p:nvGraphicFramePr>
        <p:xfrm>
          <a:off x="1319114" y="4739905"/>
          <a:ext cx="4219770" cy="1459374"/>
        </p:xfrm>
        <a:graphic>
          <a:graphicData uri="http://schemas.openxmlformats.org/drawingml/2006/table">
            <a:tbl>
              <a:tblPr>
                <a:tableStyleId>{69C7853C-536D-4A76-A0AE-DD22124D55A5}</a:tableStyleId>
              </a:tblPr>
              <a:tblGrid>
                <a:gridCol w="1283845">
                  <a:extLst>
                    <a:ext uri="{9D8B030D-6E8A-4147-A177-3AD203B41FA5}">
                      <a16:colId xmlns:a16="http://schemas.microsoft.com/office/drawing/2014/main" val="20000"/>
                    </a:ext>
                  </a:extLst>
                </a:gridCol>
                <a:gridCol w="2935925">
                  <a:extLst>
                    <a:ext uri="{9D8B030D-6E8A-4147-A177-3AD203B41FA5}">
                      <a16:colId xmlns:a16="http://schemas.microsoft.com/office/drawing/2014/main" val="20001"/>
                    </a:ext>
                  </a:extLst>
                </a:gridCol>
              </a:tblGrid>
              <a:tr h="262661">
                <a:tc>
                  <a:txBody>
                    <a:bodyPr/>
                    <a:lstStyle/>
                    <a:p>
                      <a:r>
                        <a:rPr lang="en-GB" sz="1000" dirty="0"/>
                        <a:t>%s</a:t>
                      </a:r>
                    </a:p>
                  </a:txBody>
                  <a:tcPr marL="95542" marR="95542" marT="47161" marB="47161" anchor="ctr">
                    <a:lnL w="12700" cap="flat" cmpd="sng" algn="ctr">
                      <a:solidFill>
                        <a:schemeClr val="tx1"/>
                      </a:solidFill>
                      <a:prstDash val="solid"/>
                      <a:round/>
                      <a:headEnd type="none" w="med" len="med"/>
                      <a:tailEnd type="none" w="med" len="med"/>
                    </a:lnL>
                    <a:lnR w="9525" cap="flat" cmpd="sng" algn="ctr">
                      <a:noFill/>
                      <a:prstDash val="soli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tc>
                  <a:txBody>
                    <a:bodyPr/>
                    <a:lstStyle/>
                    <a:p>
                      <a:r>
                        <a:rPr lang="en-GB" sz="1000"/>
                        <a:t>String</a:t>
                      </a:r>
                    </a:p>
                  </a:txBody>
                  <a:tcPr marL="95542" marR="95542" marT="47161" marB="47161" anchor="ctr">
                    <a:lnL w="9525"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2661">
                <a:tc>
                  <a:txBody>
                    <a:bodyPr/>
                    <a:lstStyle/>
                    <a:p>
                      <a:r>
                        <a:rPr lang="en-GB" sz="1000"/>
                        <a:t> %d, %i</a:t>
                      </a:r>
                    </a:p>
                  </a:txBody>
                  <a:tcPr marL="95542" marR="95542" marT="47161" marB="47161" anchor="ctr">
                    <a:lnL w="12700" cap="flat" cmpd="sng" algn="ctr">
                      <a:solidFill>
                        <a:schemeClr val="tx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GB" sz="1000"/>
                        <a:t>Integer (numeric formatting is not yet supported)</a:t>
                      </a:r>
                    </a:p>
                  </a:txBody>
                  <a:tcPr marL="95542" marR="95542" marT="47161" marB="47161"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8730">
                <a:tc>
                  <a:txBody>
                    <a:bodyPr/>
                    <a:lstStyle/>
                    <a:p>
                      <a:r>
                        <a:rPr lang="en-GB" sz="1000" dirty="0"/>
                        <a:t> %f</a:t>
                      </a:r>
                    </a:p>
                  </a:txBody>
                  <a:tcPr marL="95542" marR="95542" marT="47161" marB="47161" anchor="ctr">
                    <a:lnL w="12700" cap="flat" cmpd="sng" algn="ctr">
                      <a:solidFill>
                        <a:schemeClr val="tx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GB" sz="1000" dirty="0"/>
                        <a:t>Floating point number (numeric formatting is not yet supported)</a:t>
                      </a:r>
                    </a:p>
                  </a:txBody>
                  <a:tcPr marL="95542" marR="95542" marT="47161" marB="47161"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2661">
                <a:tc>
                  <a:txBody>
                    <a:bodyPr/>
                    <a:lstStyle/>
                    <a:p>
                      <a:r>
                        <a:rPr lang="en-GB" sz="1000"/>
                        <a:t> %o</a:t>
                      </a:r>
                    </a:p>
                  </a:txBody>
                  <a:tcPr marL="95542" marR="95542" marT="47161" marB="47161" anchor="ctr">
                    <a:lnL w="12700" cap="flat" cmpd="sng" algn="ctr">
                      <a:solidFill>
                        <a:schemeClr val="tx1"/>
                      </a:solid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r>
                        <a:rPr lang="en-GB" sz="1000"/>
                        <a:t>Object hyperlink</a:t>
                      </a:r>
                    </a:p>
                  </a:txBody>
                  <a:tcPr marL="95542" marR="95542" marT="47161" marB="47161"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2661">
                <a:tc>
                  <a:txBody>
                    <a:bodyPr/>
                    <a:lstStyle/>
                    <a:p>
                      <a:r>
                        <a:rPr lang="en-GB" sz="1000"/>
                        <a:t> %c</a:t>
                      </a:r>
                    </a:p>
                  </a:txBody>
                  <a:tcPr marL="95542" marR="95542" marT="47161" marB="47161" anchor="ctr">
                    <a:lnL w="12700" cap="flat" cmpd="sng" algn="ctr">
                      <a:solidFill>
                        <a:schemeClr val="tx1"/>
                      </a:solidFill>
                      <a:prstDash val="solid"/>
                      <a:round/>
                      <a:headEnd type="none" w="med" len="med"/>
                      <a:tailEnd type="none" w="med" len="me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Style formatting</a:t>
                      </a:r>
                    </a:p>
                  </a:txBody>
                  <a:tcPr marL="95542" marR="95542" marT="47161" marB="47161" anchor="ct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42185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066089837"/>
              </p:ext>
            </p:extLst>
          </p:nvPr>
        </p:nvGraphicFramePr>
        <p:xfrm>
          <a:off x="796619" y="4390390"/>
          <a:ext cx="5264760" cy="4255910"/>
        </p:xfrm>
        <a:graphic>
          <a:graphicData uri="http://schemas.openxmlformats.org/drawingml/2006/table">
            <a:tbl>
              <a:tblPr/>
              <a:tblGrid>
                <a:gridCol w="1754920">
                  <a:extLst>
                    <a:ext uri="{9D8B030D-6E8A-4147-A177-3AD203B41FA5}">
                      <a16:colId xmlns:a16="http://schemas.microsoft.com/office/drawing/2014/main" val="20000"/>
                    </a:ext>
                  </a:extLst>
                </a:gridCol>
                <a:gridCol w="1754920">
                  <a:extLst>
                    <a:ext uri="{9D8B030D-6E8A-4147-A177-3AD203B41FA5}">
                      <a16:colId xmlns:a16="http://schemas.microsoft.com/office/drawing/2014/main" val="20001"/>
                    </a:ext>
                  </a:extLst>
                </a:gridCol>
                <a:gridCol w="1754920">
                  <a:extLst>
                    <a:ext uri="{9D8B030D-6E8A-4147-A177-3AD203B41FA5}">
                      <a16:colId xmlns:a16="http://schemas.microsoft.com/office/drawing/2014/main" val="20002"/>
                    </a:ext>
                  </a:extLst>
                </a:gridCol>
              </a:tblGrid>
              <a:tr h="245299">
                <a:tc>
                  <a:txBody>
                    <a:bodyPr/>
                    <a:lstStyle/>
                    <a:p>
                      <a:pPr algn="l" fontAlgn="ctr"/>
                      <a:br>
                        <a:rPr lang="en-GB" sz="1400" b="1" dirty="0">
                          <a:solidFill>
                            <a:srgbClr val="FFFFFF"/>
                          </a:solidFill>
                          <a:effectLst/>
                          <a:latin typeface="Arial" pitchFamily="34" charset="0"/>
                          <a:cs typeface="Arial" pitchFamily="34" charset="0"/>
                        </a:rPr>
                      </a:br>
                      <a:endParaRPr lang="en-GB" sz="1400" b="1" dirty="0">
                        <a:solidFill>
                          <a:srgbClr val="FFFFFF"/>
                        </a:solidFill>
                        <a:effectLst/>
                        <a:latin typeface="Arial" pitchFamily="34" charset="0"/>
                        <a:cs typeface="Arial" pitchFamily="34" charset="0"/>
                      </a:endParaRPr>
                    </a:p>
                  </a:txBody>
                  <a:tcPr marL="88364" marR="88364" marT="52341" marB="52341" anchor="ctr">
                    <a:lnL w="9525" cap="flat" cmpd="sng" algn="ctr">
                      <a:solidFill>
                        <a:srgbClr val="4D90FE"/>
                      </a:solidFill>
                      <a:prstDash val="solid"/>
                      <a:round/>
                      <a:headEnd type="none" w="med" len="med"/>
                      <a:tailEnd type="none" w="med" len="med"/>
                    </a:lnL>
                    <a:lnR w="9525" cap="flat" cmpd="sng" algn="ctr">
                      <a:solidFill>
                        <a:srgbClr val="4D90FE"/>
                      </a:solidFill>
                      <a:prstDash val="solid"/>
                      <a:round/>
                      <a:headEnd type="none" w="med" len="med"/>
                      <a:tailEnd type="none" w="med" len="med"/>
                    </a:lnR>
                    <a:lnT w="9525" cap="flat" cmpd="sng" algn="ctr">
                      <a:solidFill>
                        <a:srgbClr val="4D90FE"/>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6199DF"/>
                    </a:solidFill>
                  </a:tcPr>
                </a:tc>
                <a:tc>
                  <a:txBody>
                    <a:bodyPr/>
                    <a:lstStyle/>
                    <a:p>
                      <a:pPr algn="l" rtl="0" fontAlgn="ctr">
                        <a:spcBef>
                          <a:spcPct val="0"/>
                        </a:spcBef>
                        <a:spcAft>
                          <a:spcPct val="0"/>
                        </a:spcAft>
                      </a:pPr>
                      <a:endParaRPr lang="en-GB" sz="1400" b="1" kern="1200">
                        <a:solidFill>
                          <a:srgbClr val="FFFFFF"/>
                        </a:solidFill>
                        <a:effectLst/>
                        <a:latin typeface="Arial" pitchFamily="34" charset="0"/>
                        <a:ea typeface="+mn-ea"/>
                        <a:cs typeface="Arial" pitchFamily="34" charset="0"/>
                      </a:endParaRPr>
                    </a:p>
                    <a:p>
                      <a:pPr algn="l" rtl="0" fontAlgn="ctr">
                        <a:spcBef>
                          <a:spcPct val="0"/>
                        </a:spcBef>
                        <a:spcAft>
                          <a:spcPct val="0"/>
                        </a:spcAft>
                      </a:pPr>
                      <a:r>
                        <a:rPr lang="en-GB" sz="1400" b="1" kern="1200">
                          <a:solidFill>
                            <a:srgbClr val="FFFFFF"/>
                          </a:solidFill>
                          <a:effectLst/>
                          <a:latin typeface="Arial" pitchFamily="34" charset="0"/>
                          <a:ea typeface="+mn-ea"/>
                          <a:cs typeface="Arial" pitchFamily="34" charset="0"/>
                        </a:rPr>
                        <a:t>Windows/Linux</a:t>
                      </a:r>
                      <a:endParaRPr lang="en-GB" sz="1400" b="1" kern="1200" dirty="0">
                        <a:solidFill>
                          <a:srgbClr val="FFFFFF"/>
                        </a:solidFill>
                        <a:effectLst/>
                        <a:latin typeface="Arial" pitchFamily="34" charset="0"/>
                        <a:ea typeface="+mn-ea"/>
                        <a:cs typeface="Arial" pitchFamily="34" charset="0"/>
                      </a:endParaRPr>
                    </a:p>
                  </a:txBody>
                  <a:tcPr marL="88364" marR="88364" marT="52341" marB="52341" anchor="ctr">
                    <a:lnL w="9525" cap="flat" cmpd="sng" algn="ctr">
                      <a:solidFill>
                        <a:srgbClr val="4D90FE"/>
                      </a:solidFill>
                      <a:prstDash val="solid"/>
                      <a:round/>
                      <a:headEnd type="none" w="med" len="med"/>
                      <a:tailEnd type="none" w="med" len="med"/>
                    </a:lnL>
                    <a:lnR w="9525" cap="flat" cmpd="sng" algn="ctr">
                      <a:solidFill>
                        <a:srgbClr val="4D90FE"/>
                      </a:solidFill>
                      <a:prstDash val="solid"/>
                      <a:round/>
                      <a:headEnd type="none" w="med" len="med"/>
                      <a:tailEnd type="none" w="med" len="med"/>
                    </a:lnR>
                    <a:lnT w="9525" cap="flat" cmpd="sng" algn="ctr">
                      <a:solidFill>
                        <a:srgbClr val="4D90FE"/>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chemeClr val="tx2"/>
                    </a:solidFill>
                  </a:tcPr>
                </a:tc>
                <a:tc>
                  <a:txBody>
                    <a:bodyPr/>
                    <a:lstStyle/>
                    <a:p>
                      <a:pPr algn="l" rtl="0" fontAlgn="ctr">
                        <a:spcBef>
                          <a:spcPts val="200"/>
                        </a:spcBef>
                        <a:spcAft>
                          <a:spcPct val="0"/>
                        </a:spcAft>
                      </a:pPr>
                      <a:endParaRPr lang="en-GB" sz="1400" b="1" kern="1200">
                        <a:solidFill>
                          <a:srgbClr val="FFFFFF"/>
                        </a:solidFill>
                        <a:effectLst/>
                        <a:latin typeface="Arial" pitchFamily="34" charset="0"/>
                        <a:ea typeface="+mn-ea"/>
                        <a:cs typeface="Arial" pitchFamily="34" charset="0"/>
                      </a:endParaRPr>
                    </a:p>
                    <a:p>
                      <a:pPr algn="l" rtl="0" fontAlgn="ctr">
                        <a:spcBef>
                          <a:spcPts val="200"/>
                        </a:spcBef>
                        <a:spcAft>
                          <a:spcPct val="0"/>
                        </a:spcAft>
                      </a:pPr>
                      <a:r>
                        <a:rPr lang="en-GB" sz="1400" b="1" kern="1200">
                          <a:solidFill>
                            <a:srgbClr val="FFFFFF"/>
                          </a:solidFill>
                          <a:effectLst/>
                          <a:latin typeface="Arial" pitchFamily="34" charset="0"/>
                          <a:ea typeface="+mn-ea"/>
                          <a:cs typeface="Arial" pitchFamily="34" charset="0"/>
                        </a:rPr>
                        <a:t>Mac</a:t>
                      </a:r>
                      <a:endParaRPr lang="en-GB" sz="1400" b="1" kern="1200" dirty="0">
                        <a:solidFill>
                          <a:srgbClr val="FFFFFF"/>
                        </a:solidFill>
                        <a:effectLst/>
                        <a:latin typeface="Arial" pitchFamily="34" charset="0"/>
                        <a:ea typeface="+mn-ea"/>
                        <a:cs typeface="Arial" pitchFamily="34" charset="0"/>
                      </a:endParaRPr>
                    </a:p>
                  </a:txBody>
                  <a:tcPr marL="84829" marR="84829" marT="41874" marB="41874">
                    <a:lnL w="9525" cap="flat" cmpd="sng" algn="ctr">
                      <a:solidFill>
                        <a:srgbClr val="4D90FE"/>
                      </a:solidFill>
                      <a:prstDash val="solid"/>
                      <a:round/>
                      <a:headEnd type="none" w="med" len="med"/>
                      <a:tailEnd type="none" w="med" len="med"/>
                    </a:lnL>
                    <a:lnB w="9525" cap="flat" cmpd="sng" algn="ctr">
                      <a:solidFill>
                        <a:srgbClr val="BBBBBB"/>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84786">
                <a:tc>
                  <a:txBody>
                    <a:bodyPr/>
                    <a:lstStyle/>
                    <a:p>
                      <a:pPr algn="l" fontAlgn="t"/>
                      <a:r>
                        <a:rPr lang="en-GB" sz="1200" b="0" dirty="0">
                          <a:effectLst/>
                          <a:latin typeface="Arial" pitchFamily="34" charset="0"/>
                          <a:cs typeface="Arial" pitchFamily="34" charset="0"/>
                        </a:rPr>
                        <a:t>Select Next Call Frame</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Ctrl-.</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84786">
                <a:tc>
                  <a:txBody>
                    <a:bodyPr/>
                    <a:lstStyle/>
                    <a:p>
                      <a:pPr algn="l" fontAlgn="t"/>
                      <a:r>
                        <a:rPr lang="en-GB" sz="1200" b="0">
                          <a:effectLst/>
                          <a:latin typeface="Arial" pitchFamily="34" charset="0"/>
                          <a:cs typeface="Arial" pitchFamily="34" charset="0"/>
                        </a:rPr>
                        <a:t>Select Previous Call Frame</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Ctrl-,</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84786">
                <a:tc>
                  <a:txBody>
                    <a:bodyPr/>
                    <a:lstStyle/>
                    <a:p>
                      <a:pPr algn="l" fontAlgn="t"/>
                      <a:r>
                        <a:rPr lang="en-GB" sz="1200" b="0">
                          <a:effectLst/>
                          <a:latin typeface="Arial" pitchFamily="34" charset="0"/>
                          <a:cs typeface="Arial" pitchFamily="34" charset="0"/>
                        </a:rPr>
                        <a:t>Continue</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F8 or Ctrl-/</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F8 or ⌘/</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84786">
                <a:tc>
                  <a:txBody>
                    <a:bodyPr/>
                    <a:lstStyle/>
                    <a:p>
                      <a:pPr algn="l" fontAlgn="t"/>
                      <a:r>
                        <a:rPr lang="en-GB" sz="1200" b="0">
                          <a:effectLst/>
                          <a:latin typeface="Arial" pitchFamily="34" charset="0"/>
                          <a:cs typeface="Arial" pitchFamily="34" charset="0"/>
                        </a:rPr>
                        <a:t>Step Over</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F10 or Ctrl-'</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F10 or ⌘'</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4786">
                <a:tc>
                  <a:txBody>
                    <a:bodyPr/>
                    <a:lstStyle/>
                    <a:p>
                      <a:pPr algn="l" fontAlgn="t"/>
                      <a:r>
                        <a:rPr lang="en-GB" sz="1200" b="0">
                          <a:effectLst/>
                          <a:latin typeface="Arial" pitchFamily="34" charset="0"/>
                          <a:cs typeface="Arial" pitchFamily="34" charset="0"/>
                        </a:rPr>
                        <a:t>Step Into</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F11 or Ctrl-;</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F11 or ⌘;</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84786">
                <a:tc>
                  <a:txBody>
                    <a:bodyPr/>
                    <a:lstStyle/>
                    <a:p>
                      <a:pPr algn="l" fontAlgn="t"/>
                      <a:r>
                        <a:rPr lang="en-GB" sz="1200" b="0">
                          <a:effectLst/>
                          <a:latin typeface="Arial" pitchFamily="34" charset="0"/>
                          <a:cs typeface="Arial" pitchFamily="34" charset="0"/>
                        </a:rPr>
                        <a:t>Step Out</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Shift-F11 or Ctrl-Shift-;</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⇧F11 or ⇧⌘;</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84786">
                <a:tc>
                  <a:txBody>
                    <a:bodyPr/>
                    <a:lstStyle/>
                    <a:p>
                      <a:pPr algn="l" fontAlgn="t"/>
                      <a:r>
                        <a:rPr lang="en-GB" sz="1200" b="0">
                          <a:effectLst/>
                          <a:latin typeface="Arial" pitchFamily="34" charset="0"/>
                          <a:cs typeface="Arial" pitchFamily="34" charset="0"/>
                        </a:rPr>
                        <a:t>Evaluate Selection</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Ctrl-Shift-E</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⇧⌘E</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84786">
                <a:tc>
                  <a:txBody>
                    <a:bodyPr/>
                    <a:lstStyle/>
                    <a:p>
                      <a:pPr algn="l" fontAlgn="t"/>
                      <a:r>
                        <a:rPr lang="en-GB" sz="1200" b="0">
                          <a:effectLst/>
                          <a:latin typeface="Arial" pitchFamily="34" charset="0"/>
                          <a:cs typeface="Arial" pitchFamily="34" charset="0"/>
                        </a:rPr>
                        <a:t>Toggle Breakpoint Condition</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a:effectLst/>
                          <a:latin typeface="Arial" pitchFamily="34" charset="0"/>
                          <a:cs typeface="Arial" pitchFamily="34" charset="0"/>
                        </a:rPr>
                        <a:t>Click on line number</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Click on line number</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84786">
                <a:tc>
                  <a:txBody>
                    <a:bodyPr/>
                    <a:lstStyle/>
                    <a:p>
                      <a:pPr algn="l" fontAlgn="t"/>
                      <a:r>
                        <a:rPr lang="en-GB" sz="1200" b="0">
                          <a:effectLst/>
                          <a:latin typeface="Arial" pitchFamily="34" charset="0"/>
                          <a:cs typeface="Arial" pitchFamily="34" charset="0"/>
                        </a:rPr>
                        <a:t>Edit Breakpoint Condition</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Right-Click on line number</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pPr algn="l" fontAlgn="t"/>
                      <a:r>
                        <a:rPr lang="en-GB" sz="1200" b="0" dirty="0">
                          <a:effectLst/>
                          <a:latin typeface="Arial" pitchFamily="34" charset="0"/>
                          <a:cs typeface="Arial" pitchFamily="34" charset="0"/>
                        </a:rPr>
                        <a:t>Right-Click on line number</a:t>
                      </a:r>
                    </a:p>
                  </a:txBody>
                  <a:tcPr marL="88364" marR="88364" marT="52341" marB="5234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92839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326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61309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2250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When a JavaScript statement generates an error, it is said to throw an exception.  Instead of proceeding to the next statement, the JavaScript interpreter checks for exception handling code. If there is no exception handler, then the program returns from whatever function threw the exception. This is repeated for each function on the call stack until an exception handler is found or until the top level function is reached, causing the program to terminate.</a:t>
            </a:r>
          </a:p>
          <a:p>
            <a:endParaRPr lang="en-GB" dirty="0"/>
          </a:p>
          <a:p>
            <a:r>
              <a:rPr lang="en-GB" dirty="0"/>
              <a:t>The “Error” type is used to represent generic exceptions. This type of exception is most often used for implementing user defined exceptions. The topic of creating user-defined exceptions will be revisited later in this article. “Error” objects are instantiated by calling their constructor as shown in the following example:</a:t>
            </a:r>
          </a:p>
          <a:p>
            <a:endParaRPr lang="en-GB" dirty="0"/>
          </a:p>
          <a:p>
            <a:r>
              <a:rPr lang="en-GB" dirty="0">
                <a:latin typeface="Courier New"/>
                <a:cs typeface="Courier New"/>
              </a:rPr>
              <a:t>let error = new Error("error message");</a:t>
            </a:r>
          </a:p>
          <a:p>
            <a:endParaRPr lang="en-GB" dirty="0"/>
          </a:p>
          <a:p>
            <a:r>
              <a:rPr lang="en-GB" dirty="0"/>
              <a:t>“Error” objects contain two properties: “name” and “message”. The “name” property specifies the type of exception (in this case “Error”). The “message” property provides a more detailed description of the exception. The “message” gets its value from the string passed to the exception’s constructor. The remaining exception types represent more specific types of errors, but they are all used in the same fashion as the generic “Error” type.</a:t>
            </a:r>
          </a:p>
        </p:txBody>
      </p:sp>
    </p:spTree>
    <p:extLst>
      <p:ext uri="{BB962C8B-B14F-4D97-AF65-F5344CB8AC3E}">
        <p14:creationId xmlns:p14="http://schemas.microsoft.com/office/powerpoint/2010/main" val="3797168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b="1" dirty="0" err="1"/>
              <a:t>RangeError</a:t>
            </a:r>
            <a:endParaRPr lang="en-GB" b="1" dirty="0"/>
          </a:p>
          <a:p>
            <a:r>
              <a:rPr lang="en-GB" dirty="0"/>
              <a:t>Are generated by numbers that fall outside of a specified range. In the code above, the argument is expected to be between 0 and 20 (although some browsers support a wider range). If the value of “digits” is outside of this range, then a “</a:t>
            </a:r>
            <a:r>
              <a:rPr lang="en-GB" dirty="0" err="1"/>
              <a:t>RangeError</a:t>
            </a:r>
            <a:r>
              <a:rPr lang="en-GB" dirty="0"/>
              <a:t>” is thrown.</a:t>
            </a:r>
          </a:p>
          <a:p>
            <a:endParaRPr lang="en-GB" dirty="0"/>
          </a:p>
          <a:p>
            <a:r>
              <a:rPr lang="en-GB" b="1" dirty="0" err="1"/>
              <a:t>ReferenceError</a:t>
            </a:r>
            <a:endParaRPr lang="en-GB" b="1" dirty="0"/>
          </a:p>
          <a:p>
            <a:r>
              <a:rPr lang="en-GB" dirty="0"/>
              <a:t>Is thrown when a non-existent variable is accessed. These exceptions commonly occur when an existing variable name is misspelled. In the example above, a “</a:t>
            </a:r>
            <a:r>
              <a:rPr lang="en-GB" dirty="0" err="1"/>
              <a:t>ReferenceError</a:t>
            </a:r>
            <a:r>
              <a:rPr lang="en-GB" dirty="0"/>
              <a:t>” occurs when “bar” is accessed. Note that this example assumes that “bar” does not exist in any active scope when the increment operation is attempted.</a:t>
            </a:r>
          </a:p>
          <a:p>
            <a:endParaRPr lang="en-GB" dirty="0"/>
          </a:p>
          <a:p>
            <a:r>
              <a:rPr lang="en-GB" b="1" dirty="0" err="1"/>
              <a:t>SyntaxError</a:t>
            </a:r>
            <a:endParaRPr lang="en-GB" b="1" dirty="0"/>
          </a:p>
          <a:p>
            <a:r>
              <a:rPr lang="en-GB" dirty="0"/>
              <a:t>Occurs when the rules of the JavaScript language are broken. Developers who are familiar with languages, such as C and Java are used to encountering syntax errors during the compilation process. However, because JavaScript is an interpreted language, syntax errors are not identified until the code is executed. Syntax errors are unique as they are the only type of exception that cannot be recovered from.  The following example generates a syntax error because the “if” statement is missing a closing curly brace.</a:t>
            </a:r>
          </a:p>
          <a:p>
            <a:endParaRPr lang="en-GB" dirty="0"/>
          </a:p>
        </p:txBody>
      </p:sp>
    </p:spTree>
    <p:extLst>
      <p:ext uri="{BB962C8B-B14F-4D97-AF65-F5344CB8AC3E}">
        <p14:creationId xmlns:p14="http://schemas.microsoft.com/office/powerpoint/2010/main" val="282698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defTabSz="767073">
              <a:tabLst/>
            </a:pPr>
            <a:r>
              <a:rPr lang="en-US" dirty="0"/>
              <a:t>The try...catch...finally block is common to most modern languages.  Processing proceeds as follows: </a:t>
            </a:r>
          </a:p>
          <a:p>
            <a:pPr defTabSz="767073">
              <a:tabLst/>
            </a:pPr>
            <a:r>
              <a:rPr lang="en-US" dirty="0"/>
              <a:t>within the try block, if no exceptions are thrown, the finally block is run.  </a:t>
            </a:r>
          </a:p>
          <a:p>
            <a:pPr defTabSz="767073">
              <a:tabLst/>
            </a:pPr>
            <a:r>
              <a:rPr lang="en-US" dirty="0"/>
              <a:t>If an exception is thrown, the catch block is run followed by the finally block.  </a:t>
            </a:r>
          </a:p>
          <a:p>
            <a:pPr defTabSz="767073">
              <a:tabLst/>
            </a:pPr>
            <a:r>
              <a:rPr lang="en-US" dirty="0"/>
              <a:t>Please note that the finally block runs, even if the try or catch blocks return out of the current function.</a:t>
            </a:r>
          </a:p>
          <a:p>
            <a:pPr defTabSz="767073">
              <a:tabLst/>
            </a:pPr>
            <a:endParaRPr lang="en-US" dirty="0"/>
          </a:p>
          <a:p>
            <a:pPr defTabSz="767073">
              <a:tabLst/>
            </a:pPr>
            <a:r>
              <a:rPr lang="en-US" dirty="0"/>
              <a:t>Both the catch and the finally blocks are optional: you do not need to catch the exceptions, you do not need to have code that runs after the try ... catch. If the exception is not caught, it is thrown to calling function. If the exception is not caught at any level, then browser will log the error.</a:t>
            </a:r>
          </a:p>
        </p:txBody>
      </p:sp>
    </p:spTree>
    <p:extLst>
      <p:ext uri="{BB962C8B-B14F-4D97-AF65-F5344CB8AC3E}">
        <p14:creationId xmlns:p14="http://schemas.microsoft.com/office/powerpoint/2010/main" val="72068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above code takes us through an error handling scenario using try catch and finally. It also introduces us to the JavaScript error object. The Error object represents a runtime error allowing a developer to wrap up useful information about what went wrong. As we can see above, it was possible to provide a message and even name the error.</a:t>
            </a:r>
          </a:p>
          <a:p>
            <a:endParaRPr lang="en-GB" dirty="0"/>
          </a:p>
          <a:p>
            <a:endParaRPr lang="en-GB" dirty="0"/>
          </a:p>
        </p:txBody>
      </p:sp>
    </p:spTree>
    <p:extLst>
      <p:ext uri="{BB962C8B-B14F-4D97-AF65-F5344CB8AC3E}">
        <p14:creationId xmlns:p14="http://schemas.microsoft.com/office/powerpoint/2010/main" val="1808394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JavaScript allows programmers to throw their own exceptions via the appropriately named “throw” statement. This concept can be somewhat confusing to inexperienced developers. After all, developers strive to write code that is free of errors, yet the “throw” statement intentionally introduces them. However, intentionally throwing exceptions can actually lead to code that is easier to debug and maintain. For example, by creating meaningful error messages, it becomes easier to identify and resolve problems.</a:t>
            </a:r>
          </a:p>
          <a:p>
            <a:endParaRPr lang="en-GB" dirty="0"/>
          </a:p>
        </p:txBody>
      </p:sp>
    </p:spTree>
    <p:extLst>
      <p:ext uri="{BB962C8B-B14F-4D97-AF65-F5344CB8AC3E}">
        <p14:creationId xmlns:p14="http://schemas.microsoft.com/office/powerpoint/2010/main" val="2252059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404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microsoft.com/office/2007/relationships/hdphoto" Target="../media/hdphoto3.wdp"/><Relationship Id="rId4"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11.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4.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15542" y="5734420"/>
            <a:ext cx="748759" cy="5271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78458955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134478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765786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629233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534735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16390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198417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935669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679386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932548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778810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65775191"/>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911761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076671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255718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01943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26090824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0051326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80624807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98602014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26194568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2242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90728756"/>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7135768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5763705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39593091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517480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209774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265003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032475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1507353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3558492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25591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96682272"/>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67152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85347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252004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5080119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3812570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857665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7036333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286182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21414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912905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84262230"/>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6427131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004693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110184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2454589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583882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29709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902035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993811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749373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209270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5610458"/>
      </p:ext>
    </p:extLst>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7139649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3946545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973741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32631532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5332694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1455157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15205730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818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639798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069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105980307"/>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811390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951634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64505691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194844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6013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9935801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8549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8550329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264992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261404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729321628"/>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882867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833549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058233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61298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9549621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1626899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7912538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87471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678514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508322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266530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932377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141795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813607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755332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7910966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05640479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79628438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8087117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8589520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0124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8591925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1637300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9320115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327916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90344414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5535026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a:extLst>
              <a:ext uri="{FF2B5EF4-FFF2-40B4-BE49-F238E27FC236}">
                <a16:creationId xmlns:a16="http://schemas.microsoft.com/office/drawing/2014/main" id="{6917748D-1186-44BD-825E-5CE372444BB8}"/>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12">
            <a:extLst>
              <a:ext uri="{FF2B5EF4-FFF2-40B4-BE49-F238E27FC236}">
                <a16:creationId xmlns:a16="http://schemas.microsoft.com/office/drawing/2014/main" id="{D169AADD-11DA-4B79-9A5C-B370525FDC23}"/>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lumMod val="50000"/>
              <a:lumOff val="50000"/>
            </a:schemeClr>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0085158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89530973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4965510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8282986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1337366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6387009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3336055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114117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4720737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383153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114048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cs typeface="Arial" panose="020B0604020202020204" pitchFamily="34" charset="0"/>
              </a:defRPr>
            </a:lvl1pPr>
            <a:lvl2pPr marL="742950" indent="-285750">
              <a:spcAft>
                <a:spcPts val="600"/>
              </a:spcAft>
              <a:buClr>
                <a:schemeClr val="tx1"/>
              </a:buClr>
              <a:buFont typeface="Arial" panose="020B0604020202020204" pitchFamily="34" charset="0"/>
              <a:buChar char="•"/>
              <a:defRPr sz="1800" baseline="0">
                <a:latin typeface="+mn-lt"/>
                <a:cs typeface="Arial" panose="020B0604020202020204" pitchFamily="34" charset="0"/>
              </a:defRPr>
            </a:lvl2pPr>
            <a:lvl3pPr marL="11430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3pPr>
            <a:lvl4pPr marL="16002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4pPr>
            <a:lvl5pPr marL="2057400" indent="-228600">
              <a:spcAft>
                <a:spcPts val="600"/>
              </a:spcAft>
              <a:buClr>
                <a:schemeClr val="tx1"/>
              </a:buClr>
              <a:buFont typeface="Arial" panose="020B0604020202020204" pitchFamily="34" charset="0"/>
              <a:buChar char="•"/>
              <a:defRPr sz="1800" baseline="0">
                <a:latin typeface="+mn-lt"/>
                <a:cs typeface="Arial" panose="020B0604020202020204" pitchFamily="34" charset="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445746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5040401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8262897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1345393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09226651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86372092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6804407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7846024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6271364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102621771"/>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Follow us">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016891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159338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76138704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989842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0356723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374218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08881" y="-11575"/>
            <a:ext cx="8079261" cy="6875362"/>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2577305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842782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lumMod val="50000"/>
              <a:lumOff val="50000"/>
            </a:schemeClr>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accent1">
                    <a:lumMod val="50000"/>
                    <a:lumOff val="50000"/>
                  </a:schemeClr>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0264890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140101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83405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32546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4274323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36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079889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1" name="Group 20"/>
          <p:cNvGrpSpPr/>
          <p:nvPr userDrawn="1"/>
        </p:nvGrpSpPr>
        <p:grpSpPr>
          <a:xfrm>
            <a:off x="-6058" y="3531457"/>
            <a:ext cx="5797612" cy="2365031"/>
            <a:chOff x="-2229" y="2361812"/>
            <a:chExt cx="11067619" cy="4514835"/>
          </a:xfrm>
          <a:solidFill>
            <a:srgbClr val="28CFF9"/>
          </a:solidFill>
        </p:grpSpPr>
        <p:sp>
          <p:nvSpPr>
            <p:cNvPr id="22" name="Freeform 21">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7674655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2575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0784951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userDrawn="1">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grpSp>
        <p:nvGrpSpPr>
          <p:cNvPr id="6" name="Group 5"/>
          <p:cNvGrpSpPr/>
          <p:nvPr userDrawn="1"/>
        </p:nvGrpSpPr>
        <p:grpSpPr>
          <a:xfrm>
            <a:off x="-2229" y="2361812"/>
            <a:ext cx="11067619" cy="4502135"/>
            <a:chOff x="-2229" y="2361812"/>
            <a:chExt cx="11067619" cy="4502135"/>
          </a:xfrm>
        </p:grpSpPr>
        <p:sp>
          <p:nvSpPr>
            <p:cNvPr id="10" name="Freeform 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2F450B4C-241D-A544-BBEF-175E01D6A139}"/>
                </a:ext>
              </a:extLst>
            </p:cNvPr>
            <p:cNvSpPr/>
            <p:nvPr userDrawn="1"/>
          </p:nvSpPr>
          <p:spPr>
            <a:xfrm flipV="1">
              <a:off x="-467"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93723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4" name="Group 3"/>
          <p:cNvGrpSpPr/>
          <p:nvPr userDrawn="1"/>
        </p:nvGrpSpPr>
        <p:grpSpPr>
          <a:xfrm>
            <a:off x="-1717" y="4568506"/>
            <a:ext cx="4628886" cy="1406446"/>
            <a:chOff x="-1717" y="4568506"/>
            <a:chExt cx="4628886" cy="1406446"/>
          </a:xfrm>
        </p:grpSpPr>
        <p:sp>
          <p:nvSpPr>
            <p:cNvPr id="11" name="Freeform 10">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8D237"/>
            </a:solid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solidFill>
              <a:srgbClr val="F8D237"/>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59274300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8" name="Group 27"/>
          <p:cNvGrpSpPr/>
          <p:nvPr userDrawn="1"/>
        </p:nvGrpSpPr>
        <p:grpSpPr>
          <a:xfrm>
            <a:off x="-6058" y="3531457"/>
            <a:ext cx="5797612" cy="2365031"/>
            <a:chOff x="-2229" y="2361812"/>
            <a:chExt cx="11067619" cy="4514835"/>
          </a:xfrm>
        </p:grpSpPr>
        <p:sp>
          <p:nvSpPr>
            <p:cNvPr id="29" name="Freeform 28">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solidFill>
              <a:srgbClr val="F3622C"/>
            </a:solidFill>
            <a:ln w="6350" cap="flat">
              <a:noFill/>
              <a:prstDash val="solid"/>
              <a:miter/>
            </a:ln>
          </p:spPr>
          <p:txBody>
            <a:bodyPr rtlCol="0" anchor="ctr"/>
            <a:lstStyle/>
            <a:p>
              <a:endParaRPr lang="en-GB"/>
            </a:p>
          </p:txBody>
        </p:sp>
        <p:sp>
          <p:nvSpPr>
            <p:cNvPr id="31" name="Freeform 30">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solidFill>
              <a:srgbClr val="F3622C"/>
            </a:solid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207580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83003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0" y="0"/>
            <a:ext cx="4699322"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1" name="Rectangle 10"/>
          <p:cNvSpPr/>
          <p:nvPr userDrawn="1"/>
        </p:nvSpPr>
        <p:spPr>
          <a:xfrm>
            <a:off x="4694821" y="0"/>
            <a:ext cx="7497179"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a:off x="5067093" y="0"/>
            <a:ext cx="7124907"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14" name="Rectangle 13"/>
          <p:cNvSpPr/>
          <p:nvPr userDrawn="1"/>
        </p:nvSpPr>
        <p:spPr>
          <a:xfrm>
            <a:off x="5447921" y="0"/>
            <a:ext cx="6744079" cy="6858000"/>
          </a:xfrm>
          <a:prstGeom prst="rect">
            <a:avLst/>
          </a:prstGeom>
          <a:solidFill>
            <a:srgbClr val="00519C">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600"/>
              </a:spcAft>
              <a:buClr>
                <a:schemeClr val="bg1"/>
              </a:buClr>
              <a:buFont typeface="Arial" panose="020B0604020202020204" pitchFamily="34" charset="0"/>
              <a:buChar char="•"/>
              <a:defRPr sz="2000" b="0" baseline="0">
                <a:solidFill>
                  <a:schemeClr val="bg1"/>
                </a:solidFill>
                <a:latin typeface="+mn-lt"/>
              </a:defRPr>
            </a:lvl1pPr>
            <a:lvl2pPr marL="742950" indent="-285750">
              <a:spcAft>
                <a:spcPts val="6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6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6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6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3039192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337556964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581379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33" name="Group 32"/>
          <p:cNvGrpSpPr/>
          <p:nvPr userDrawn="1"/>
        </p:nvGrpSpPr>
        <p:grpSpPr>
          <a:xfrm>
            <a:off x="-1717" y="4568506"/>
            <a:ext cx="4628886" cy="1406446"/>
            <a:chOff x="-1717" y="4568506"/>
            <a:chExt cx="4628886" cy="1406446"/>
          </a:xfrm>
          <a:solidFill>
            <a:srgbClr val="F91258"/>
          </a:solidFill>
        </p:grpSpPr>
        <p:sp>
          <p:nvSpPr>
            <p:cNvPr id="34" name="Freeform 33">
              <a:extLst>
                <a:ext uri="{FF2B5EF4-FFF2-40B4-BE49-F238E27FC236}">
                  <a16:creationId xmlns:a16="http://schemas.microsoft.com/office/drawing/2014/main" id="{2F450B4C-241D-A544-BBEF-175E01D6A139}"/>
                </a:ext>
              </a:extLst>
            </p:cNvPr>
            <p:cNvSpPr/>
            <p:nvPr userDrawn="1"/>
          </p:nvSpPr>
          <p:spPr>
            <a:xfrm>
              <a:off x="-1717" y="4568506"/>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17BA7C41-EA1C-2F4D-90C7-EC472AB85B8A}"/>
                </a:ext>
              </a:extLst>
            </p:cNvPr>
            <p:cNvSpPr/>
            <p:nvPr/>
          </p:nvSpPr>
          <p:spPr>
            <a:xfrm>
              <a:off x="3713028" y="4568727"/>
              <a:ext cx="914141" cy="1401463"/>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6" name="Freeform 35">
              <a:extLst>
                <a:ext uri="{FF2B5EF4-FFF2-40B4-BE49-F238E27FC236}">
                  <a16:creationId xmlns:a16="http://schemas.microsoft.com/office/drawing/2014/main" id="{2F450B4C-241D-A544-BBEF-175E01D6A139}"/>
                </a:ext>
              </a:extLst>
            </p:cNvPr>
            <p:cNvSpPr/>
            <p:nvPr userDrawn="1"/>
          </p:nvSpPr>
          <p:spPr>
            <a:xfrm flipV="1">
              <a:off x="-1717" y="5379567"/>
              <a:ext cx="4004222" cy="595385"/>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96" h="248186">
                  <a:moveTo>
                    <a:pt x="1668896" y="248186"/>
                  </a:moveTo>
                  <a:lnTo>
                    <a:pt x="331" y="248186"/>
                  </a:lnTo>
                  <a:cubicBezTo>
                    <a:pt x="-110" y="229623"/>
                    <a:pt x="441" y="211060"/>
                    <a:pt x="0" y="192497"/>
                  </a:cubicBezTo>
                  <a:lnTo>
                    <a:pt x="1522910" y="192497"/>
                  </a:lnTo>
                  <a:cubicBezTo>
                    <a:pt x="1465061" y="134140"/>
                    <a:pt x="1411785" y="74768"/>
                    <a:pt x="1376225" y="219"/>
                  </a:cubicBezTo>
                  <a:cubicBezTo>
                    <a:pt x="1396608" y="219"/>
                    <a:pt x="1415468" y="854"/>
                    <a:pt x="1434264" y="219"/>
                  </a:cubicBezTo>
                  <a:cubicBezTo>
                    <a:pt x="1443056" y="-1141"/>
                    <a:pt x="1451568" y="3956"/>
                    <a:pt x="1454520" y="12347"/>
                  </a:cubicBezTo>
                  <a:cubicBezTo>
                    <a:pt x="1472082" y="45816"/>
                    <a:pt x="1493755" y="76961"/>
                    <a:pt x="1519036" y="105057"/>
                  </a:cubicBezTo>
                  <a:cubicBezTo>
                    <a:pt x="1562664" y="155126"/>
                    <a:pt x="1610880" y="201004"/>
                    <a:pt x="1663055" y="242090"/>
                  </a:cubicBezTo>
                  <a:cubicBezTo>
                    <a:pt x="1664833" y="243551"/>
                    <a:pt x="1666610" y="245011"/>
                    <a:pt x="1668261" y="246535"/>
                  </a:cubicBezTo>
                  <a:cubicBezTo>
                    <a:pt x="1668579" y="246599"/>
                    <a:pt x="1668579" y="247170"/>
                    <a:pt x="166889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488006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grpSp>
        <p:nvGrpSpPr>
          <p:cNvPr id="24" name="Group 23"/>
          <p:cNvGrpSpPr/>
          <p:nvPr userDrawn="1"/>
        </p:nvGrpSpPr>
        <p:grpSpPr>
          <a:xfrm>
            <a:off x="-6058" y="3531457"/>
            <a:ext cx="5797612" cy="2365031"/>
            <a:chOff x="-2229" y="2361812"/>
            <a:chExt cx="11067619" cy="4514835"/>
          </a:xfrm>
          <a:solidFill>
            <a:srgbClr val="7E007C"/>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7061583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49266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21393892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6919862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52685933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85879912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98775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652150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7588781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5121648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52663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91095219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Material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990108" y="0"/>
            <a:ext cx="8222211" cy="6858000"/>
          </a:xfrm>
          <a:prstGeom prst="rect">
            <a:avLst/>
          </a:prstGeom>
        </p:spPr>
      </p:pic>
      <p:sp>
        <p:nvSpPr>
          <p:cNvPr id="6" name="Rectangle 5"/>
          <p:cNvSpPr/>
          <p:nvPr userDrawn="1"/>
        </p:nvSpPr>
        <p:spPr>
          <a:xfrm>
            <a:off x="-1" y="0"/>
            <a:ext cx="4140000"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bg1"/>
          </a:solidFill>
          <a:ln w="6350" cap="flat">
            <a:noFill/>
            <a:prstDash val="solid"/>
            <a:miter/>
          </a:ln>
        </p:spPr>
        <p:txBody>
          <a:bodyPr rtlCol="0" anchor="ctr"/>
          <a:lstStyle/>
          <a:p>
            <a:endParaRPr lang="en-GB"/>
          </a:p>
        </p:txBody>
      </p:sp>
      <p:sp>
        <p:nvSpPr>
          <p:cNvPr id="12" name="Title 1"/>
          <p:cNvSpPr>
            <a:spLocks noGrp="1"/>
          </p:cNvSpPr>
          <p:nvPr>
            <p:ph type="title"/>
          </p:nvPr>
        </p:nvSpPr>
        <p:spPr>
          <a:xfrm>
            <a:off x="263525" y="365125"/>
            <a:ext cx="3671887" cy="3736857"/>
          </a:xfrm>
          <a:prstGeom prst="rect">
            <a:avLst/>
          </a:prstGeom>
        </p:spPr>
        <p:txBody>
          <a:bodyPr anchor="ctr">
            <a:normAutofit/>
          </a:bodyPr>
          <a:lstStyle>
            <a:lvl1pPr>
              <a:defRPr sz="3200">
                <a:solidFill>
                  <a:schemeClr val="bg1"/>
                </a:solidFill>
              </a:defRPr>
            </a:lvl1pPr>
          </a:lstStyle>
          <a:p>
            <a:r>
              <a:rPr lang="en-US"/>
              <a:t>Click to edit Master title style</a:t>
            </a:r>
            <a:endParaRPr lang="en-GB"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678569061"/>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72122588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ext Slide - With side bar B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277"/>
          <a:stretch/>
        </p:blipFill>
        <p:spPr>
          <a:xfrm>
            <a:off x="0" y="727389"/>
            <a:ext cx="3884023" cy="1758582"/>
          </a:xfrm>
          <a:prstGeom prst="rect">
            <a:avLst/>
          </a:prstGeom>
        </p:spPr>
      </p:pic>
      <p:sp>
        <p:nvSpPr>
          <p:cNvPr id="8" name="Text Placeholder 2"/>
          <p:cNvSpPr>
            <a:spLocks noGrp="1"/>
          </p:cNvSpPr>
          <p:nvPr>
            <p:ph type="body" sz="quarter" idx="10" hasCustomPrompt="1"/>
          </p:nvPr>
        </p:nvSpPr>
        <p:spPr>
          <a:xfrm>
            <a:off x="3249643" y="930001"/>
            <a:ext cx="7382347" cy="676679"/>
          </a:xfrm>
        </p:spPr>
        <p:txBody>
          <a:bodyPr/>
          <a:lstStyle>
            <a:lvl1pPr marL="0" indent="0">
              <a:lnSpc>
                <a:spcPct val="90000"/>
              </a:lnSpc>
              <a:spcAft>
                <a:spcPts val="0"/>
              </a:spcAft>
              <a:buFont typeface="Arial" panose="020B0604020202020204" pitchFamily="34" charset="0"/>
              <a:buNone/>
              <a:defRPr sz="4800" cap="none"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2135188" y="3823677"/>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73004486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ext/Image (Orang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a:prstGeom prst="rect">
            <a:avLst/>
          </a:prstGeo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11">
            <a:extLst>
              <a:ext uri="{FF2B5EF4-FFF2-40B4-BE49-F238E27FC236}">
                <a16:creationId xmlns:a16="http://schemas.microsoft.com/office/drawing/2014/main" id="{D44E23D4-CD16-B448-8F0A-11F5CE4FAB4C}"/>
              </a:ext>
            </a:extLst>
          </p:cNvPr>
          <p:cNvSpPr/>
          <p:nvPr userDrawn="1"/>
        </p:nvSpPr>
        <p:spPr>
          <a:xfrm>
            <a:off x="854197"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9" name="Title 1"/>
          <p:cNvSpPr>
            <a:spLocks noGrp="1"/>
          </p:cNvSpPr>
          <p:nvPr>
            <p:ph type="title"/>
          </p:nvPr>
        </p:nvSpPr>
        <p:spPr>
          <a:xfrm>
            <a:off x="373063" y="681645"/>
            <a:ext cx="6143484" cy="1047402"/>
          </a:xfrm>
          <a:prstGeom prst="rect">
            <a:avLst/>
          </a:prstGeom>
        </p:spPr>
        <p:txBody>
          <a:bodyPr>
            <a:normAutofit/>
          </a:bodyPr>
          <a:lstStyle>
            <a:lvl1pPr>
              <a:defRPr sz="32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4280418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a:prstGeom prst="rect">
            <a:avLst/>
          </a:prstGeo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panose="020B0604020202020204"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a:prstGeom prst="rect">
            <a:avLst/>
          </a:prstGeo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1646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48443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00377811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42453"/>
          <a:stretch/>
        </p:blipFill>
        <p:spPr>
          <a:xfrm rot="16200000">
            <a:off x="-1630516" y="2753391"/>
            <a:ext cx="5624513" cy="2584704"/>
          </a:xfrm>
          <a:prstGeom prst="rect">
            <a:avLst/>
          </a:prstGeom>
        </p:spPr>
      </p:pic>
      <p:sp>
        <p:nvSpPr>
          <p:cNvPr id="3" name="Text Placeholder 2"/>
          <p:cNvSpPr>
            <a:spLocks noGrp="1"/>
          </p:cNvSpPr>
          <p:nvPr>
            <p:ph type="body" sz="quarter" idx="10" hasCustomPrompt="1"/>
          </p:nvPr>
        </p:nvSpPr>
        <p:spPr>
          <a:xfrm>
            <a:off x="3640732"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3640732"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8889744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ext (Purple)">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solidFill>
                    <a:srgbClr val="004050"/>
                  </a:solidFill>
                </a:endParaRPr>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solidFill>
                    <a:srgbClr val="004050"/>
                  </a:solidFill>
                </a:endParaRPr>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solidFill>
                    <a:srgbClr val="004050"/>
                  </a:solidFill>
                </a:endParaRPr>
              </a:p>
            </p:txBody>
          </p:sp>
        </p:grpSp>
      </p:grpSp>
      <p:sp>
        <p:nvSpPr>
          <p:cNvPr id="12" name="Text Placeholder 4"/>
          <p:cNvSpPr>
            <a:spLocks noGrp="1"/>
          </p:cNvSpPr>
          <p:nvPr>
            <p:ph type="body" sz="quarter" idx="11" hasCustomPrompt="1"/>
          </p:nvPr>
        </p:nvSpPr>
        <p:spPr>
          <a:xfrm>
            <a:off x="6098146" y="367200"/>
            <a:ext cx="5718225" cy="6120000"/>
          </a:xfrm>
          <a:prstGeom prst="rect">
            <a:avLst/>
          </a:prstGeom>
        </p:spPr>
        <p:txBody>
          <a:bodyPr>
            <a:normAutofit/>
          </a:bodyPr>
          <a:lstStyle>
            <a:lvl1pPr marL="0" indent="0">
              <a:buFont typeface="Arial" panose="020B0604020202020204" pitchFamily="34" charset="0"/>
              <a:buNone/>
              <a:defRPr sz="24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4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endParaRPr lang="en-GB" dirty="0"/>
          </a:p>
        </p:txBody>
      </p:sp>
      <p:sp>
        <p:nvSpPr>
          <p:cNvPr id="14" name="Title 1"/>
          <p:cNvSpPr>
            <a:spLocks noGrp="1"/>
          </p:cNvSpPr>
          <p:nvPr>
            <p:ph type="title"/>
          </p:nvPr>
        </p:nvSpPr>
        <p:spPr>
          <a:xfrm>
            <a:off x="360218" y="1233489"/>
            <a:ext cx="5342312" cy="2926388"/>
          </a:xfrm>
          <a:prstGeom prst="rect">
            <a:avLst/>
          </a:prstGeom>
        </p:spPr>
        <p:txBody>
          <a:bodyPr>
            <a:normAutofit/>
          </a:bodyPr>
          <a:lstStyle>
            <a:lvl1pPr>
              <a:defRPr sz="36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53069074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Purple">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1913664"/>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solidFill>
                <a:srgbClr val="004050"/>
              </a:solidFill>
            </a:endParaRPr>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1119364"/>
            <a:ext cx="5719762" cy="2752640"/>
          </a:xfrm>
        </p:spPr>
        <p:txBody>
          <a:bodyPr vert="horz" lIns="91440" tIns="45720" rIns="91440" bIns="45720" rtlCol="0" anchor="b" anchorCtr="0">
            <a:noAutofit/>
          </a:bodyPr>
          <a:lstStyle>
            <a:lvl1pPr>
              <a:defRPr lang="en-GB" sz="3600" spc="60" noProof="0" dirty="0">
                <a:solidFill>
                  <a:schemeClr val="bg1"/>
                </a:solidFill>
              </a:defRPr>
            </a:lvl1pPr>
          </a:lstStyle>
          <a:p>
            <a:pPr lvl="0"/>
            <a:r>
              <a:rPr lang="en-US" noProof="0" dirty="0"/>
              <a:t>CLICK TO EDIT MASTER TITLE STYLE</a:t>
            </a:r>
            <a:endParaRPr lang="en-GB" noProof="0" dirty="0"/>
          </a:p>
        </p:txBody>
      </p:sp>
    </p:spTree>
    <p:extLst>
      <p:ext uri="{BB962C8B-B14F-4D97-AF65-F5344CB8AC3E}">
        <p14:creationId xmlns:p14="http://schemas.microsoft.com/office/powerpoint/2010/main" val="60186115"/>
      </p:ext>
    </p:extLst>
  </p:cSld>
  <p:clrMapOvr>
    <a:masterClrMapping/>
  </p:clrMapOvr>
  <p:extLst>
    <p:ext uri="{DCECCB84-F9BA-43D5-87BE-67443E8EF086}">
      <p15:sldGuideLst xmlns:p15="http://schemas.microsoft.com/office/powerpoint/2012/main">
        <p15:guide id="1" orient="horz" pos="1480">
          <p15:clr>
            <a:srgbClr val="FBAE40"/>
          </p15:clr>
        </p15:guide>
        <p15:guide id="2" pos="3840">
          <p15:clr>
            <a:srgbClr val="FBAE40"/>
          </p15:clr>
        </p15:guide>
        <p15:guide id="3" orient="horz" pos="981">
          <p15:clr>
            <a:srgbClr val="FBAE40"/>
          </p15:clr>
        </p15:guide>
        <p15:guide id="4" pos="2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6575440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7119076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998112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9689965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833432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35401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4272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7" name="object 3">
            <a:extLst>
              <a:ext uri="{FF2B5EF4-FFF2-40B4-BE49-F238E27FC236}">
                <a16:creationId xmlns:a16="http://schemas.microsoft.com/office/drawing/2014/main" id="{834AF763-14C4-4609-B8E1-A944FE90EE7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Tree>
    <p:extLst>
      <p:ext uri="{BB962C8B-B14F-4D97-AF65-F5344CB8AC3E}">
        <p14:creationId xmlns:p14="http://schemas.microsoft.com/office/powerpoint/2010/main" val="26699143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256869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496978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31576404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6938866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10272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290762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953061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444369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274097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153356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47" Type="http://schemas.openxmlformats.org/officeDocument/2006/relationships/slideLayout" Target="../slideLayouts/slideLayout54.xml"/><Relationship Id="rId50" Type="http://schemas.openxmlformats.org/officeDocument/2006/relationships/slideLayout" Target="../slideLayouts/slideLayout57.xml"/><Relationship Id="rId55" Type="http://schemas.openxmlformats.org/officeDocument/2006/relationships/slideLayout" Target="../slideLayouts/slideLayout62.xml"/><Relationship Id="rId63" Type="http://schemas.openxmlformats.org/officeDocument/2006/relationships/slideLayout" Target="../slideLayouts/slideLayout70.xml"/><Relationship Id="rId68" Type="http://schemas.openxmlformats.org/officeDocument/2006/relationships/slideLayout" Target="../slideLayouts/slideLayout75.xml"/><Relationship Id="rId76" Type="http://schemas.openxmlformats.org/officeDocument/2006/relationships/theme" Target="../theme/theme2.xml"/><Relationship Id="rId7" Type="http://schemas.openxmlformats.org/officeDocument/2006/relationships/slideLayout" Target="../slideLayouts/slideLayout14.xml"/><Relationship Id="rId71" Type="http://schemas.openxmlformats.org/officeDocument/2006/relationships/slideLayout" Target="../slideLayouts/slideLayout78.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45" Type="http://schemas.openxmlformats.org/officeDocument/2006/relationships/slideLayout" Target="../slideLayouts/slideLayout52.xml"/><Relationship Id="rId53" Type="http://schemas.openxmlformats.org/officeDocument/2006/relationships/slideLayout" Target="../slideLayouts/slideLayout60.xml"/><Relationship Id="rId58" Type="http://schemas.openxmlformats.org/officeDocument/2006/relationships/slideLayout" Target="../slideLayouts/slideLayout65.xml"/><Relationship Id="rId66" Type="http://schemas.openxmlformats.org/officeDocument/2006/relationships/slideLayout" Target="../slideLayouts/slideLayout73.xml"/><Relationship Id="rId74" Type="http://schemas.openxmlformats.org/officeDocument/2006/relationships/slideLayout" Target="../slideLayouts/slideLayout81.xml"/><Relationship Id="rId79" Type="http://schemas.openxmlformats.org/officeDocument/2006/relationships/image" Target="../media/image4.png"/><Relationship Id="rId5" Type="http://schemas.openxmlformats.org/officeDocument/2006/relationships/slideLayout" Target="../slideLayouts/slideLayout12.xml"/><Relationship Id="rId61" Type="http://schemas.openxmlformats.org/officeDocument/2006/relationships/slideLayout" Target="../slideLayouts/slideLayout68.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slideLayout" Target="../slideLayouts/slideLayout51.xml"/><Relationship Id="rId52" Type="http://schemas.openxmlformats.org/officeDocument/2006/relationships/slideLayout" Target="../slideLayouts/slideLayout59.xml"/><Relationship Id="rId60" Type="http://schemas.openxmlformats.org/officeDocument/2006/relationships/slideLayout" Target="../slideLayouts/slideLayout67.xml"/><Relationship Id="rId65" Type="http://schemas.openxmlformats.org/officeDocument/2006/relationships/slideLayout" Target="../slideLayouts/slideLayout72.xml"/><Relationship Id="rId73" Type="http://schemas.openxmlformats.org/officeDocument/2006/relationships/slideLayout" Target="../slideLayouts/slideLayout80.xml"/><Relationship Id="rId78" Type="http://schemas.openxmlformats.org/officeDocument/2006/relationships/image" Target="../media/image2.sv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48" Type="http://schemas.openxmlformats.org/officeDocument/2006/relationships/slideLayout" Target="../slideLayouts/slideLayout55.xml"/><Relationship Id="rId56" Type="http://schemas.openxmlformats.org/officeDocument/2006/relationships/slideLayout" Target="../slideLayouts/slideLayout63.xml"/><Relationship Id="rId64" Type="http://schemas.openxmlformats.org/officeDocument/2006/relationships/slideLayout" Target="../slideLayouts/slideLayout71.xml"/><Relationship Id="rId69" Type="http://schemas.openxmlformats.org/officeDocument/2006/relationships/slideLayout" Target="../slideLayouts/slideLayout76.xml"/><Relationship Id="rId77" Type="http://schemas.openxmlformats.org/officeDocument/2006/relationships/image" Target="../media/image1.png"/><Relationship Id="rId8" Type="http://schemas.openxmlformats.org/officeDocument/2006/relationships/slideLayout" Target="../slideLayouts/slideLayout15.xml"/><Relationship Id="rId51" Type="http://schemas.openxmlformats.org/officeDocument/2006/relationships/slideLayout" Target="../slideLayouts/slideLayout58.xml"/><Relationship Id="rId72" Type="http://schemas.openxmlformats.org/officeDocument/2006/relationships/slideLayout" Target="../slideLayouts/slideLayout79.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 Id="rId46" Type="http://schemas.openxmlformats.org/officeDocument/2006/relationships/slideLayout" Target="../slideLayouts/slideLayout53.xml"/><Relationship Id="rId59" Type="http://schemas.openxmlformats.org/officeDocument/2006/relationships/slideLayout" Target="../slideLayouts/slideLayout66.xml"/><Relationship Id="rId67" Type="http://schemas.openxmlformats.org/officeDocument/2006/relationships/slideLayout" Target="../slideLayouts/slideLayout74.xml"/><Relationship Id="rId20" Type="http://schemas.openxmlformats.org/officeDocument/2006/relationships/slideLayout" Target="../slideLayouts/slideLayout27.xml"/><Relationship Id="rId41" Type="http://schemas.openxmlformats.org/officeDocument/2006/relationships/slideLayout" Target="../slideLayouts/slideLayout48.xml"/><Relationship Id="rId54" Type="http://schemas.openxmlformats.org/officeDocument/2006/relationships/slideLayout" Target="../slideLayouts/slideLayout61.xml"/><Relationship Id="rId62" Type="http://schemas.openxmlformats.org/officeDocument/2006/relationships/slideLayout" Target="../slideLayouts/slideLayout69.xml"/><Relationship Id="rId70" Type="http://schemas.openxmlformats.org/officeDocument/2006/relationships/slideLayout" Target="../slideLayouts/slideLayout77.xml"/><Relationship Id="rId75" Type="http://schemas.openxmlformats.org/officeDocument/2006/relationships/slideLayout" Target="../slideLayouts/slideLayout8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49" Type="http://schemas.openxmlformats.org/officeDocument/2006/relationships/slideLayout" Target="../slideLayouts/slideLayout56.xml"/><Relationship Id="rId57"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image" Target="../media/image4.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image" Target="../media/image4.png"/><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theme" Target="../theme/theme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image" Target="../media/image4.png"/><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theme" Target="../theme/theme5.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image" Target="../media/image4.png"/><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image" Target="../media/image12.svg"/><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image" Target="../media/image1.png"/><Relationship Id="rId5" Type="http://schemas.openxmlformats.org/officeDocument/2006/relationships/slideLayout" Target="../slideLayouts/slideLayout190.xml"/><Relationship Id="rId10" Type="http://schemas.openxmlformats.org/officeDocument/2006/relationships/theme" Target="../theme/theme6.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929600"/>
            <a:ext cx="11404800" cy="4546800"/>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4"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pic>
        <p:nvPicPr>
          <p:cNvPr id="5" name="Graphic 31">
            <a:extLst>
              <a:ext uri="{FF2B5EF4-FFF2-40B4-BE49-F238E27FC236}">
                <a16:creationId xmlns:a16="http://schemas.microsoft.com/office/drawing/2014/main" id="{3E984C27-CB90-4F7A-89D6-758985A535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69737" y="377825"/>
            <a:ext cx="781218" cy="552176"/>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 id="2147483698" r:id="rId4"/>
    <p:sldLayoutId id="2147483718" r:id="rId5"/>
    <p:sldLayoutId id="2147483716" r:id="rId6"/>
    <p:sldLayoutId id="2147483717" r:id="rId7"/>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chemeClr val="accent1"/>
          </a:solidFill>
          <a:effectLst/>
          <a:uLnTx/>
          <a:uFillTx/>
          <a:latin typeface="+mj-lt"/>
          <a:ea typeface="+mj-ea"/>
          <a:cs typeface="Arial" pitchFamily="34" charset="0"/>
        </a:defRPr>
      </a:lvl1pPr>
    </p:titleStyle>
    <p:bodyStyle>
      <a:lvl1pPr marL="342900" indent="-342900" algn="l" defTabSz="914400" rtl="0" eaLnBrk="1" latinLnBrk="0" hangingPunct="1">
        <a:spcBef>
          <a:spcPts val="600"/>
        </a:spcBef>
        <a:spcAft>
          <a:spcPts val="600"/>
        </a:spcAft>
        <a:buClr>
          <a:schemeClr val="tx1"/>
        </a:buClr>
        <a:buFont typeface="Arial" panose="020B0604020202020204" pitchFamily="34" charset="0"/>
        <a:buChar char="•"/>
        <a:defRPr sz="2000" b="0" kern="1200" baseline="0">
          <a:solidFill>
            <a:srgbClr val="2E2D2C"/>
          </a:solidFill>
          <a:latin typeface="+mn-lt"/>
          <a:ea typeface="+mn-ea"/>
          <a:cs typeface="Arial" pitchFamily="34" charset="0"/>
        </a:defRPr>
      </a:lvl1pPr>
      <a:lvl2pPr marL="742950" indent="-28575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2pPr>
      <a:lvl3pPr marL="11430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3pPr>
      <a:lvl4pPr marL="16002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4pPr>
      <a:lvl5pPr marL="2057400" indent="-228600" algn="l" defTabSz="914400" rtl="0" eaLnBrk="1" latinLnBrk="0" hangingPunct="1">
        <a:spcBef>
          <a:spcPts val="600"/>
        </a:spcBef>
        <a:spcAft>
          <a:spcPts val="600"/>
        </a:spcAft>
        <a:buClr>
          <a:schemeClr val="tx1"/>
        </a:buClr>
        <a:buFont typeface="Arial" panose="020B0604020202020204" pitchFamily="34" charset="0"/>
        <a:buChar char="•"/>
        <a:defRPr sz="1800" kern="1200" baseline="0">
          <a:solidFill>
            <a:srgbClr val="2E2D2C"/>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
        <p:nvSpPr>
          <p:cNvPr id="6" name="Title Placeholder 1">
            <a:extLst>
              <a:ext uri="{FF2B5EF4-FFF2-40B4-BE49-F238E27FC236}">
                <a16:creationId xmlns:a16="http://schemas.microsoft.com/office/drawing/2014/main" id="{FC38B217-ECF5-4734-9FBC-6492DC1186B8}"/>
              </a:ext>
            </a:extLst>
          </p:cNvPr>
          <p:cNvSpPr>
            <a:spLocks noGrp="1"/>
          </p:cNvSpPr>
          <p:nvPr>
            <p:ph type="title"/>
          </p:nvPr>
        </p:nvSpPr>
        <p:spPr>
          <a:xfrm>
            <a:off x="1263797" y="432691"/>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7" name="Text Placeholder 2">
            <a:extLst>
              <a:ext uri="{FF2B5EF4-FFF2-40B4-BE49-F238E27FC236}">
                <a16:creationId xmlns:a16="http://schemas.microsoft.com/office/drawing/2014/main" id="{2C273B61-C2BB-4263-BE7A-8E029612E78D}"/>
              </a:ext>
            </a:extLst>
          </p:cNvPr>
          <p:cNvSpPr>
            <a:spLocks noGrp="1"/>
          </p:cNvSpPr>
          <p:nvPr>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Graphic 31">
            <a:extLst>
              <a:ext uri="{FF2B5EF4-FFF2-40B4-BE49-F238E27FC236}">
                <a16:creationId xmlns:a16="http://schemas.microsoft.com/office/drawing/2014/main" id="{8CC93152-1184-4C53-BAF9-94EB58F88CC0}"/>
              </a:ext>
            </a:extLst>
          </p:cNvPr>
          <p:cNvPicPr>
            <a:picLocks noChangeAspect="1"/>
          </p:cNvPicPr>
          <p:nvPr userDrawn="1"/>
        </p:nvPicPr>
        <p:blipFill>
          <a:blip r:embed="rId77">
            <a:extLst>
              <a:ext uri="{96DAC541-7B7A-43D3-8B79-37D633B846F1}">
                <asvg:svgBlip xmlns:asvg="http://schemas.microsoft.com/office/drawing/2016/SVG/main" r:embed="rId78"/>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91508067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20" r:id="rId35"/>
    <p:sldLayoutId id="2147483722" r:id="rId36"/>
    <p:sldLayoutId id="2147483723" r:id="rId37"/>
    <p:sldLayoutId id="2147483724" r:id="rId38"/>
    <p:sldLayoutId id="2147483725" r:id="rId39"/>
    <p:sldLayoutId id="2147483726" r:id="rId40"/>
    <p:sldLayoutId id="2147483727" r:id="rId41"/>
    <p:sldLayoutId id="2147483728" r:id="rId42"/>
    <p:sldLayoutId id="2147483729" r:id="rId43"/>
    <p:sldLayoutId id="2147483730" r:id="rId44"/>
    <p:sldLayoutId id="2147483731" r:id="rId45"/>
    <p:sldLayoutId id="2147483733" r:id="rId46"/>
    <p:sldLayoutId id="2147483734" r:id="rId47"/>
    <p:sldLayoutId id="2147483735" r:id="rId48"/>
    <p:sldLayoutId id="2147483736" r:id="rId49"/>
    <p:sldLayoutId id="2147483737" r:id="rId50"/>
    <p:sldLayoutId id="2147483738" r:id="rId51"/>
    <p:sldLayoutId id="2147483739" r:id="rId52"/>
    <p:sldLayoutId id="2147483740" r:id="rId53"/>
    <p:sldLayoutId id="2147483741" r:id="rId54"/>
    <p:sldLayoutId id="2147483742" r:id="rId55"/>
    <p:sldLayoutId id="2147483743" r:id="rId56"/>
    <p:sldLayoutId id="2147483744" r:id="rId57"/>
    <p:sldLayoutId id="2147483745" r:id="rId58"/>
    <p:sldLayoutId id="2147483746" r:id="rId59"/>
    <p:sldLayoutId id="2147483747" r:id="rId60"/>
    <p:sldLayoutId id="2147483748" r:id="rId61"/>
    <p:sldLayoutId id="2147483749" r:id="rId62"/>
    <p:sldLayoutId id="2147483750" r:id="rId63"/>
    <p:sldLayoutId id="2147483751" r:id="rId64"/>
    <p:sldLayoutId id="2147483752" r:id="rId65"/>
    <p:sldLayoutId id="2147483753" r:id="rId66"/>
    <p:sldLayoutId id="2147483754" r:id="rId67"/>
    <p:sldLayoutId id="2147483755" r:id="rId68"/>
    <p:sldLayoutId id="2147483756" r:id="rId69"/>
    <p:sldLayoutId id="2147483757" r:id="rId70"/>
    <p:sldLayoutId id="2147483758" r:id="rId71"/>
    <p:sldLayoutId id="2147483759" r:id="rId72"/>
    <p:sldLayoutId id="2147483760" r:id="rId73"/>
    <p:sldLayoutId id="2147483761" r:id="rId74"/>
    <p:sldLayoutId id="2147483762" r:id="rId75"/>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7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7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7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7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1018557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27950866"/>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74693999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1" r:id="rId30"/>
    <p:sldLayoutId id="2147483902" r:id="rId31"/>
    <p:sldLayoutId id="2147483903"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3744079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32410" y="2456076"/>
            <a:ext cx="5949340" cy="2431485"/>
          </a:xfrm>
        </p:spPr>
        <p:txBody>
          <a:bodyPr anchor="b">
            <a:normAutofit fontScale="90000"/>
          </a:bodyPr>
          <a:lstStyle/>
          <a:p>
            <a:r>
              <a:rPr lang="en-US" sz="5400" dirty="0"/>
              <a:t>Error Handling and Debugging</a:t>
            </a:r>
            <a:br>
              <a:rPr lang="en-US" sz="2700" dirty="0"/>
            </a:br>
            <a:br>
              <a:rPr lang="en-US" sz="2700" dirty="0"/>
            </a:br>
            <a:br>
              <a:rPr lang="en-US" sz="2700" dirty="0"/>
            </a:br>
            <a:r>
              <a:rPr lang="en-US" sz="2000" b="1" dirty="0">
                <a:latin typeface="+mn-lt"/>
              </a:rPr>
              <a:t>JavaScript Fundamentals</a:t>
            </a:r>
            <a:endParaRPr lang="en-GB" sz="2700" b="1" dirty="0">
              <a:latin typeface="+mn-lt"/>
            </a:endParaRPr>
          </a:p>
        </p:txBody>
      </p:sp>
    </p:spTree>
    <p:extLst>
      <p:ext uri="{BB962C8B-B14F-4D97-AF65-F5344CB8AC3E}">
        <p14:creationId xmlns:p14="http://schemas.microsoft.com/office/powerpoint/2010/main" val="179210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4EB497-6BF0-5586-D794-709DB74489AA}"/>
              </a:ext>
            </a:extLst>
          </p:cNvPr>
          <p:cNvSpPr>
            <a:spLocks noGrp="1"/>
          </p:cNvSpPr>
          <p:nvPr>
            <p:ph type="body" sz="quarter" idx="12"/>
          </p:nvPr>
        </p:nvSpPr>
        <p:spPr>
          <a:xfrm>
            <a:off x="1212111" y="378746"/>
            <a:ext cx="10595714" cy="520263"/>
          </a:xfrm>
        </p:spPr>
        <p:txBody>
          <a:bodyPr/>
          <a:lstStyle/>
          <a:p>
            <a:r>
              <a:rPr lang="en-GB" dirty="0"/>
              <a:t>Debugging demonstration</a:t>
            </a:r>
          </a:p>
          <a:p>
            <a:endParaRPr lang="en-GB" dirty="0"/>
          </a:p>
        </p:txBody>
      </p:sp>
      <p:sp>
        <p:nvSpPr>
          <p:cNvPr id="3" name="Text Placeholder 2"/>
          <p:cNvSpPr>
            <a:spLocks noGrp="1"/>
          </p:cNvSpPr>
          <p:nvPr>
            <p:ph type="body" sz="quarter" idx="11"/>
          </p:nvPr>
        </p:nvSpPr>
        <p:spPr>
          <a:xfrm>
            <a:off x="376237" y="1240838"/>
            <a:ext cx="11431587" cy="5237751"/>
          </a:xfrm>
        </p:spPr>
        <p:txBody>
          <a:bodyPr/>
          <a:lstStyle/>
          <a:p>
            <a:r>
              <a:rPr lang="en-GB" sz="2000" dirty="0"/>
              <a:t>Contains a JavaScript Console</a:t>
            </a:r>
          </a:p>
          <a:p>
            <a:pPr marL="285750" indent="-285750">
              <a:buFont typeface="Arial" panose="020B0604020202020204" pitchFamily="34" charset="0"/>
              <a:buChar char="•"/>
            </a:pPr>
            <a:r>
              <a:rPr lang="en-GB" sz="2000" dirty="0"/>
              <a:t>DOM explorer</a:t>
            </a:r>
          </a:p>
          <a:p>
            <a:pPr marL="285750" indent="-285750">
              <a:buFont typeface="Arial" panose="020B0604020202020204" pitchFamily="34" charset="0"/>
              <a:buChar char="•"/>
            </a:pPr>
            <a:r>
              <a:rPr lang="en-GB" sz="2000" dirty="0"/>
              <a:t>Console</a:t>
            </a:r>
          </a:p>
          <a:p>
            <a:pPr marL="285750" indent="-285750">
              <a:buFont typeface="Arial" panose="020B0604020202020204" pitchFamily="34" charset="0"/>
              <a:buChar char="•"/>
            </a:pPr>
            <a:r>
              <a:rPr lang="en-GB" sz="2000" dirty="0"/>
              <a:t>CSS style browser</a:t>
            </a:r>
          </a:p>
          <a:p>
            <a:pPr marL="285750" indent="-285750">
              <a:buFont typeface="Arial" panose="020B0604020202020204" pitchFamily="34" charset="0"/>
              <a:buChar char="•"/>
            </a:pPr>
            <a:r>
              <a:rPr lang="en-GB" sz="2000" dirty="0"/>
              <a:t>Can debug</a:t>
            </a:r>
          </a:p>
          <a:p>
            <a:pPr marL="457196" lvl="1" indent="-285750"/>
            <a:r>
              <a:rPr lang="en-GB" sz="2000" dirty="0"/>
              <a:t>Command line </a:t>
            </a:r>
            <a:br>
              <a:rPr lang="en-GB" sz="2000" dirty="0"/>
            </a:br>
            <a:r>
              <a:rPr lang="en-GB" sz="2000" dirty="0"/>
              <a:t>interface</a:t>
            </a:r>
          </a:p>
          <a:p>
            <a:pPr marL="457196" lvl="1" indent="-285750"/>
            <a:r>
              <a:rPr lang="en-GB" sz="2000" dirty="0"/>
              <a:t>Not trivial</a:t>
            </a:r>
          </a:p>
        </p:txBody>
      </p:sp>
      <p:pic>
        <p:nvPicPr>
          <p:cNvPr id="7" name="Picture 6">
            <a:extLst>
              <a:ext uri="{FF2B5EF4-FFF2-40B4-BE49-F238E27FC236}">
                <a16:creationId xmlns:a16="http://schemas.microsoft.com/office/drawing/2014/main" id="{B49FCC0D-A132-DF43-9B6F-C4CFCCCCCA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2168" y="2143527"/>
            <a:ext cx="7026729" cy="4354111"/>
          </a:xfrm>
          <a:prstGeom prst="rect">
            <a:avLst/>
          </a:prstGeom>
        </p:spPr>
      </p:pic>
    </p:spTree>
    <p:extLst>
      <p:ext uri="{BB962C8B-B14F-4D97-AF65-F5344CB8AC3E}">
        <p14:creationId xmlns:p14="http://schemas.microsoft.com/office/powerpoint/2010/main" val="322644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771759-A4EA-DAD9-55D3-28F50FAEAA11}"/>
              </a:ext>
            </a:extLst>
          </p:cNvPr>
          <p:cNvSpPr>
            <a:spLocks noGrp="1"/>
          </p:cNvSpPr>
          <p:nvPr>
            <p:ph type="body" sz="quarter" idx="12"/>
          </p:nvPr>
        </p:nvSpPr>
        <p:spPr/>
        <p:txBody>
          <a:bodyPr/>
          <a:lstStyle/>
          <a:p>
            <a:r>
              <a:rPr lang="en-GB" dirty="0"/>
              <a:t>Debugging – Console debugging</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Learning to debug with a console is essential</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Console API partially supported in most browsers</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Full implementation in Chrome, Firebug and Safari</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IE9 has good support, 8 some 7 little, 6 none</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Opera supports some but went its own way</a:t>
            </a:r>
          </a:p>
          <a:p>
            <a:pPr marL="1143000" marR="0" lvl="2" indent="-2286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Different commands same concepts</a:t>
            </a:r>
          </a:p>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Never use alert function calls to debug your script</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They are intrusive modal commands</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That freeze the UI but not the runtime</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Timers and AJAX calls are still executing</a:t>
            </a:r>
          </a:p>
        </p:txBody>
      </p:sp>
    </p:spTree>
    <p:extLst>
      <p:ext uri="{BB962C8B-B14F-4D97-AF65-F5344CB8AC3E}">
        <p14:creationId xmlns:p14="http://schemas.microsoft.com/office/powerpoint/2010/main" val="85816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403807-00F6-3801-7721-CF05897C8DF8}"/>
              </a:ext>
            </a:extLst>
          </p:cNvPr>
          <p:cNvSpPr>
            <a:spLocks noGrp="1"/>
          </p:cNvSpPr>
          <p:nvPr>
            <p:ph type="body" sz="quarter" idx="12"/>
          </p:nvPr>
        </p:nvSpPr>
        <p:spPr>
          <a:xfrm>
            <a:off x="1212111" y="378746"/>
            <a:ext cx="10595714" cy="520263"/>
          </a:xfrm>
        </p:spPr>
        <p:txBody>
          <a:bodyPr/>
          <a:lstStyle/>
          <a:p>
            <a:r>
              <a:rPr lang="en-GB" dirty="0"/>
              <a:t>Debugging – Console logging </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The console API has a number of useful functions</a:t>
            </a:r>
          </a:p>
        </p:txBody>
      </p:sp>
      <p:graphicFrame>
        <p:nvGraphicFramePr>
          <p:cNvPr id="9" name="Table 8"/>
          <p:cNvGraphicFramePr>
            <a:graphicFrameLocks noGrp="1"/>
          </p:cNvGraphicFramePr>
          <p:nvPr>
            <p:extLst>
              <p:ext uri="{D42A27DB-BD31-4B8C-83A1-F6EECF244321}">
                <p14:modId xmlns:p14="http://schemas.microsoft.com/office/powerpoint/2010/main" val="859016840"/>
              </p:ext>
            </p:extLst>
          </p:nvPr>
        </p:nvGraphicFramePr>
        <p:xfrm>
          <a:off x="1257300" y="1823468"/>
          <a:ext cx="7367870" cy="1854200"/>
        </p:xfrm>
        <a:graphic>
          <a:graphicData uri="http://schemas.openxmlformats.org/drawingml/2006/table">
            <a:tbl>
              <a:tblPr firstRow="1" bandRow="1">
                <a:tableStyleId>{F5AB1C69-6EDB-4FF4-983F-18BD219EF322}</a:tableStyleId>
              </a:tblPr>
              <a:tblGrid>
                <a:gridCol w="2195369">
                  <a:extLst>
                    <a:ext uri="{9D8B030D-6E8A-4147-A177-3AD203B41FA5}">
                      <a16:colId xmlns:a16="http://schemas.microsoft.com/office/drawing/2014/main" val="20000"/>
                    </a:ext>
                  </a:extLst>
                </a:gridCol>
                <a:gridCol w="5172501">
                  <a:extLst>
                    <a:ext uri="{9D8B030D-6E8A-4147-A177-3AD203B41FA5}">
                      <a16:colId xmlns:a16="http://schemas.microsoft.com/office/drawing/2014/main" val="20001"/>
                    </a:ext>
                  </a:extLst>
                </a:gridCol>
              </a:tblGrid>
              <a:tr h="370840">
                <a:tc>
                  <a:txBody>
                    <a:bodyPr/>
                    <a:lstStyle/>
                    <a:p>
                      <a:r>
                        <a:rPr lang="en-GB" dirty="0">
                          <a:latin typeface="Montserrat" panose="00000500000000000000" pitchFamily="2" charset="0"/>
                        </a:rPr>
                        <a:t>Function</a:t>
                      </a:r>
                      <a:endParaRPr lang="en-GB" dirty="0">
                        <a:latin typeface="Montserrat" panose="00000500000000000000" pitchFamily="2" charset="0"/>
                        <a:cs typeface="Arial" panose="020B0604020202020204" pitchFamily="34" charset="0"/>
                      </a:endParaRPr>
                    </a:p>
                  </a:txBody>
                  <a:tcPr>
                    <a:solidFill>
                      <a:srgbClr val="004050"/>
                    </a:solidFill>
                  </a:tcPr>
                </a:tc>
                <a:tc>
                  <a:txBody>
                    <a:bodyPr/>
                    <a:lstStyle/>
                    <a:p>
                      <a:r>
                        <a:rPr lang="en-GB" dirty="0">
                          <a:latin typeface="Montserrat" panose="00000500000000000000" pitchFamily="2" charset="0"/>
                        </a:rPr>
                        <a:t>Description</a:t>
                      </a:r>
                      <a:endParaRPr lang="en-GB" dirty="0">
                        <a:latin typeface="Montserrat" panose="00000500000000000000" pitchFamily="2" charset="0"/>
                        <a:cs typeface="Arial" panose="020B0604020202020204" pitchFamily="34" charset="0"/>
                      </a:endParaRPr>
                    </a:p>
                  </a:txBody>
                  <a:tcPr>
                    <a:solidFill>
                      <a:srgbClr val="004050"/>
                    </a:solidFill>
                  </a:tcPr>
                </a:tc>
                <a:extLst>
                  <a:ext uri="{0D108BD9-81ED-4DB2-BD59-A6C34878D82A}">
                    <a16:rowId xmlns:a16="http://schemas.microsoft.com/office/drawing/2014/main" val="10000"/>
                  </a:ext>
                </a:extLst>
              </a:tr>
              <a:tr h="370840">
                <a:tc>
                  <a:txBody>
                    <a:bodyPr/>
                    <a:lstStyle/>
                    <a:p>
                      <a:r>
                        <a:rPr lang="en-GB" sz="1600" b="1" i="0" dirty="0">
                          <a:latin typeface="Montserrat" panose="00000500000000000000" pitchFamily="2" charset="0"/>
                          <a:cs typeface="Courier New" panose="02070309020205020404" pitchFamily="49" charset="0"/>
                        </a:rPr>
                        <a:t>console.log()</a:t>
                      </a:r>
                    </a:p>
                  </a:txBody>
                  <a:tcPr>
                    <a:solidFill>
                      <a:schemeClr val="bg1">
                        <a:lumMod val="95000"/>
                      </a:schemeClr>
                    </a:solidFill>
                  </a:tcPr>
                </a:tc>
                <a:tc>
                  <a:txBody>
                    <a:bodyPr/>
                    <a:lstStyle/>
                    <a:p>
                      <a:r>
                        <a:rPr lang="en-GB" sz="1600" dirty="0">
                          <a:latin typeface="Montserrat" panose="00000500000000000000" pitchFamily="2" charset="0"/>
                        </a:rPr>
                        <a:t>Writes a message to the console.</a:t>
                      </a:r>
                      <a:endParaRPr lang="en-GB" sz="1600" dirty="0">
                        <a:latin typeface="Montserrat" panose="00000500000000000000" pitchFamily="2" charset="0"/>
                        <a:cs typeface="Arial" pitchFamily="34" charset="0"/>
                      </a:endParaRPr>
                    </a:p>
                  </a:txBody>
                  <a:tcPr>
                    <a:solidFill>
                      <a:schemeClr val="bg1">
                        <a:lumMod val="95000"/>
                      </a:schemeClr>
                    </a:solidFill>
                  </a:tcPr>
                </a:tc>
                <a:extLst>
                  <a:ext uri="{0D108BD9-81ED-4DB2-BD59-A6C34878D82A}">
                    <a16:rowId xmlns:a16="http://schemas.microsoft.com/office/drawing/2014/main" val="10001"/>
                  </a:ext>
                </a:extLst>
              </a:tr>
              <a:tr h="370840">
                <a:tc>
                  <a:txBody>
                    <a:bodyPr/>
                    <a:lstStyle/>
                    <a:p>
                      <a:r>
                        <a:rPr lang="en-GB" sz="1600" b="1" i="0" dirty="0" err="1">
                          <a:latin typeface="Montserrat" panose="00000500000000000000" pitchFamily="2" charset="0"/>
                          <a:cs typeface="Courier New" panose="02070309020205020404" pitchFamily="49" charset="0"/>
                        </a:rPr>
                        <a:t>console.warn</a:t>
                      </a:r>
                      <a:r>
                        <a:rPr lang="en-GB" sz="1600" b="1" i="0" dirty="0">
                          <a:latin typeface="Montserrat" panose="00000500000000000000" pitchFamily="2" charset="0"/>
                          <a:cs typeface="Courier New" panose="02070309020205020404" pitchFamily="49" charset="0"/>
                        </a:rPr>
                        <a:t>()</a:t>
                      </a:r>
                    </a:p>
                  </a:txBody>
                  <a:tcPr>
                    <a:solidFill>
                      <a:schemeClr val="bg1">
                        <a:lumMod val="95000"/>
                      </a:schemeClr>
                    </a:solidFill>
                  </a:tcPr>
                </a:tc>
                <a:tc>
                  <a:txBody>
                    <a:bodyPr/>
                    <a:lstStyle/>
                    <a:p>
                      <a:pPr marL="0" algn="l" defTabSz="914400" rtl="0" eaLnBrk="1" latinLnBrk="0" hangingPunct="1"/>
                      <a:r>
                        <a:rPr lang="en-GB" sz="1600" kern="1200" dirty="0">
                          <a:latin typeface="Montserrat" panose="00000500000000000000" pitchFamily="2" charset="0"/>
                        </a:rPr>
                        <a:t>As above with visual "warning" icon </a:t>
                      </a:r>
                      <a:endParaRPr lang="en-GB" sz="1600" kern="1200" dirty="0">
                        <a:solidFill>
                          <a:schemeClr val="dk1"/>
                        </a:solidFill>
                        <a:latin typeface="Montserrat" panose="00000500000000000000" pitchFamily="2" charset="0"/>
                        <a:ea typeface="+mn-ea"/>
                        <a:cs typeface="Arial" pitchFamily="34" charset="0"/>
                      </a:endParaRPr>
                    </a:p>
                  </a:txBody>
                  <a:tcPr>
                    <a:solidFill>
                      <a:schemeClr val="bg1">
                        <a:lumMod val="95000"/>
                      </a:schemeClr>
                    </a:solidFill>
                  </a:tcPr>
                </a:tc>
                <a:extLst>
                  <a:ext uri="{0D108BD9-81ED-4DB2-BD59-A6C34878D82A}">
                    <a16:rowId xmlns:a16="http://schemas.microsoft.com/office/drawing/2014/main" val="10002"/>
                  </a:ext>
                </a:extLst>
              </a:tr>
              <a:tr h="370840">
                <a:tc>
                  <a:txBody>
                    <a:bodyPr/>
                    <a:lstStyle/>
                    <a:p>
                      <a:r>
                        <a:rPr lang="en-GB" sz="1600" b="1" i="0" dirty="0" err="1">
                          <a:latin typeface="Montserrat" panose="00000500000000000000" pitchFamily="2" charset="0"/>
                          <a:cs typeface="Courier New" panose="02070309020205020404" pitchFamily="49" charset="0"/>
                        </a:rPr>
                        <a:t>console.error</a:t>
                      </a:r>
                      <a:r>
                        <a:rPr lang="en-GB" sz="1600" b="1" i="0" dirty="0">
                          <a:latin typeface="Montserrat" panose="00000500000000000000" pitchFamily="2" charset="0"/>
                          <a:cs typeface="Courier New" panose="02070309020205020404" pitchFamily="49" charset="0"/>
                        </a:rPr>
                        <a:t>()</a:t>
                      </a:r>
                    </a:p>
                  </a:txBody>
                  <a:tcPr>
                    <a:solidFill>
                      <a:schemeClr val="bg1">
                        <a:lumMod val="95000"/>
                      </a:schemeClr>
                    </a:solidFill>
                  </a:tcPr>
                </a:tc>
                <a:tc>
                  <a:txBody>
                    <a:bodyPr/>
                    <a:lstStyle/>
                    <a:p>
                      <a:pPr marL="0" algn="l" defTabSz="914400" rtl="0" eaLnBrk="1" latinLnBrk="0" hangingPunct="1"/>
                      <a:r>
                        <a:rPr lang="en-GB" sz="1600" kern="1200" dirty="0">
                          <a:latin typeface="Montserrat" panose="00000500000000000000" pitchFamily="2" charset="0"/>
                        </a:rPr>
                        <a:t>As above with visual "error" icon </a:t>
                      </a:r>
                    </a:p>
                  </a:txBody>
                  <a:tcPr>
                    <a:solidFill>
                      <a:schemeClr val="bg1">
                        <a:lumMod val="95000"/>
                      </a:schemeClr>
                    </a:solidFill>
                  </a:tcPr>
                </a:tc>
                <a:extLst>
                  <a:ext uri="{0D108BD9-81ED-4DB2-BD59-A6C34878D82A}">
                    <a16:rowId xmlns:a16="http://schemas.microsoft.com/office/drawing/2014/main" val="10003"/>
                  </a:ext>
                </a:extLst>
              </a:tr>
              <a:tr h="370840">
                <a:tc>
                  <a:txBody>
                    <a:bodyPr/>
                    <a:lstStyle/>
                    <a:p>
                      <a:r>
                        <a:rPr lang="en-GB" sz="1600" b="1" i="0" dirty="0" err="1">
                          <a:latin typeface="Montserrat" panose="00000500000000000000" pitchFamily="2" charset="0"/>
                          <a:cs typeface="Courier New" panose="02070309020205020404" pitchFamily="49" charset="0"/>
                        </a:rPr>
                        <a:t>console.trace</a:t>
                      </a:r>
                      <a:r>
                        <a:rPr lang="en-GB" sz="1600" b="1" i="0" dirty="0">
                          <a:latin typeface="Montserrat" panose="00000500000000000000" pitchFamily="2" charset="0"/>
                          <a:cs typeface="Courier New" panose="02070309020205020404" pitchFamily="49" charset="0"/>
                        </a:rPr>
                        <a:t>()</a:t>
                      </a:r>
                    </a:p>
                  </a:txBody>
                  <a:tcPr>
                    <a:solidFill>
                      <a:schemeClr val="bg1">
                        <a:lumMod val="95000"/>
                      </a:schemeClr>
                    </a:solidFill>
                  </a:tcPr>
                </a:tc>
                <a:tc>
                  <a:txBody>
                    <a:bodyPr/>
                    <a:lstStyle/>
                    <a:p>
                      <a:pPr marL="0" algn="l" defTabSz="914400" rtl="0" eaLnBrk="1" latinLnBrk="0" hangingPunct="1"/>
                      <a:r>
                        <a:rPr lang="en-GB" sz="1600" kern="1200" dirty="0">
                          <a:latin typeface="Montserrat" panose="00000500000000000000" pitchFamily="2" charset="0"/>
                        </a:rPr>
                        <a:t>As above with a call trace </a:t>
                      </a:r>
                    </a:p>
                  </a:txBody>
                  <a:tcPr>
                    <a:solidFill>
                      <a:schemeClr val="bg1">
                        <a:lumMod val="95000"/>
                      </a:schemeClr>
                    </a:solidFill>
                  </a:tcPr>
                </a:tc>
                <a:extLst>
                  <a:ext uri="{0D108BD9-81ED-4DB2-BD59-A6C34878D82A}">
                    <a16:rowId xmlns:a16="http://schemas.microsoft.com/office/drawing/2014/main" val="172837260"/>
                  </a:ext>
                </a:extLst>
              </a:tr>
            </a:tbl>
          </a:graphicData>
        </a:graphic>
      </p:graphicFrame>
      <p:pic>
        <p:nvPicPr>
          <p:cNvPr id="7" name="Picture 6">
            <a:extLst>
              <a:ext uri="{FF2B5EF4-FFF2-40B4-BE49-F238E27FC236}">
                <a16:creationId xmlns:a16="http://schemas.microsoft.com/office/drawing/2014/main" id="{37AA43D1-49B9-1449-8BFD-8EDCB3DC2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6508" y="3836256"/>
            <a:ext cx="5517324" cy="2845473"/>
          </a:xfrm>
          <a:prstGeom prst="rect">
            <a:avLst/>
          </a:prstGeom>
        </p:spPr>
      </p:pic>
    </p:spTree>
    <p:extLst>
      <p:ext uri="{BB962C8B-B14F-4D97-AF65-F5344CB8AC3E}">
        <p14:creationId xmlns:p14="http://schemas.microsoft.com/office/powerpoint/2010/main" val="2773792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F5AC72-88F2-E5D8-A21C-AA870B67420C}"/>
              </a:ext>
            </a:extLst>
          </p:cNvPr>
          <p:cNvSpPr>
            <a:spLocks noGrp="1"/>
          </p:cNvSpPr>
          <p:nvPr>
            <p:ph type="body" sz="quarter" idx="12"/>
          </p:nvPr>
        </p:nvSpPr>
        <p:spPr>
          <a:xfrm>
            <a:off x="1212111" y="378746"/>
            <a:ext cx="10595714" cy="520263"/>
          </a:xfrm>
        </p:spPr>
        <p:txBody>
          <a:bodyPr/>
          <a:lstStyle/>
          <a:p>
            <a:r>
              <a:rPr lang="en-GB" dirty="0"/>
              <a:t>Debugging – breakpoints</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Breakpoints pauses the code allowing examination and debugging</a:t>
            </a:r>
          </a:p>
          <a:p>
            <a:pPr marL="285750" indent="-285750">
              <a:buFont typeface="Arial" panose="020B0604020202020204" pitchFamily="34" charset="0"/>
              <a:buChar char="•"/>
            </a:pPr>
            <a:r>
              <a:rPr lang="en-GB" dirty="0"/>
              <a:t>From the developer tools select the sources panel and select from a JavaScript source file</a:t>
            </a:r>
          </a:p>
          <a:p>
            <a:pPr marL="285750" indent="-285750">
              <a:buFont typeface="Arial" panose="020B0604020202020204" pitchFamily="34" charset="0"/>
              <a:buChar char="•"/>
            </a:pPr>
            <a:r>
              <a:rPr lang="en-GB" dirty="0"/>
              <a:t>Set breakpoint by clicking in the gutter of the line you want to pause execution at</a:t>
            </a:r>
          </a:p>
          <a:p>
            <a:pPr marL="285750" indent="-285750">
              <a:buFont typeface="Arial" panose="020B0604020202020204" pitchFamily="34" charset="0"/>
              <a:buChar char="•"/>
            </a:pPr>
            <a:r>
              <a:rPr lang="en-GB" dirty="0"/>
              <a:t>Hover over the source code to inspect variables and functions</a:t>
            </a:r>
          </a:p>
          <a:p>
            <a:pPr marL="285750" indent="-285750">
              <a:buFont typeface="Arial" panose="020B0604020202020204" pitchFamily="34" charset="0"/>
              <a:buChar char="•"/>
            </a:pPr>
            <a:r>
              <a:rPr lang="en-GB" dirty="0"/>
              <a:t>Delete the breakpoint by clicking the blue tag breakpoint indicator</a:t>
            </a:r>
          </a:p>
        </p:txBody>
      </p:sp>
      <p:pic>
        <p:nvPicPr>
          <p:cNvPr id="8" name="Picture 7">
            <a:extLst>
              <a:ext uri="{FF2B5EF4-FFF2-40B4-BE49-F238E27FC236}">
                <a16:creationId xmlns:a16="http://schemas.microsoft.com/office/drawing/2014/main" id="{4B302506-3B31-DE4D-BEDC-4232A1B545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4873" y="3429000"/>
            <a:ext cx="5748950" cy="2964930"/>
          </a:xfrm>
          <a:prstGeom prst="rect">
            <a:avLst/>
          </a:prstGeom>
        </p:spPr>
      </p:pic>
    </p:spTree>
    <p:extLst>
      <p:ext uri="{BB962C8B-B14F-4D97-AF65-F5344CB8AC3E}">
        <p14:creationId xmlns:p14="http://schemas.microsoft.com/office/powerpoint/2010/main" val="162786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AAFC60-FADF-4DC5-9093-6B56DF2E6395}"/>
              </a:ext>
            </a:extLst>
          </p:cNvPr>
          <p:cNvSpPr>
            <a:spLocks noGrp="1"/>
          </p:cNvSpPr>
          <p:nvPr>
            <p:ph type="body" sz="quarter" idx="10"/>
          </p:nvPr>
        </p:nvSpPr>
        <p:spPr/>
        <p:txBody>
          <a:bodyPr/>
          <a:lstStyle/>
          <a:p>
            <a:r>
              <a:rPr lang="en-GB" dirty="0"/>
              <a:t>review</a:t>
            </a:r>
          </a:p>
        </p:txBody>
      </p:sp>
      <p:sp>
        <p:nvSpPr>
          <p:cNvPr id="12" name="Text Placeholder 4">
            <a:extLst>
              <a:ext uri="{FF2B5EF4-FFF2-40B4-BE49-F238E27FC236}">
                <a16:creationId xmlns:a16="http://schemas.microsoft.com/office/drawing/2014/main" id="{23B47103-1C2E-4A81-B287-6E0B9280B90C}"/>
              </a:ext>
            </a:extLst>
          </p:cNvPr>
          <p:cNvSpPr txBox="1">
            <a:spLocks/>
          </p:cNvSpPr>
          <p:nvPr/>
        </p:nvSpPr>
        <p:spPr>
          <a:xfrm>
            <a:off x="5217503" y="941770"/>
            <a:ext cx="6770688" cy="511940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2000" b="0" i="0" kern="1200">
                <a:solidFill>
                  <a:schemeClr val="tx1"/>
                </a:solidFill>
                <a:latin typeface="Montserrat" pitchFamily="2" charset="77"/>
                <a:ea typeface="+mn-ea"/>
                <a:cs typeface="+mn-cs"/>
              </a:defRPr>
            </a:lvl1pPr>
            <a:lvl2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180000" indent="-1800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180000" indent="-1800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dirty="0"/>
              <a:t>Why you must debug</a:t>
            </a:r>
          </a:p>
          <a:p>
            <a:pPr fontAlgn="auto"/>
            <a:r>
              <a:rPr lang="en-US" dirty="0"/>
              <a:t>Understanding the error object</a:t>
            </a:r>
          </a:p>
          <a:p>
            <a:pPr marL="285750" indent="-285750" fontAlgn="auto">
              <a:buFont typeface="Arial" panose="020B0604020202020204" pitchFamily="34" charset="0"/>
              <a:buChar char="•"/>
            </a:pPr>
            <a:r>
              <a:rPr lang="en-US" sz="1800" dirty="0"/>
              <a:t>The inbuilt error types</a:t>
            </a:r>
          </a:p>
          <a:p>
            <a:pPr marL="285750" indent="-285750" fontAlgn="auto">
              <a:buFont typeface="Arial" panose="020B0604020202020204" pitchFamily="34" charset="0"/>
              <a:buChar char="•"/>
            </a:pPr>
            <a:endParaRPr lang="en-US" sz="1800" dirty="0"/>
          </a:p>
          <a:p>
            <a:pPr fontAlgn="auto"/>
            <a:r>
              <a:rPr lang="en-US" dirty="0"/>
              <a:t>Creating resilient code using try/catch statements</a:t>
            </a:r>
          </a:p>
          <a:p>
            <a:pPr fontAlgn="auto"/>
            <a:r>
              <a:rPr lang="en-US" dirty="0"/>
              <a:t>Throwing errors </a:t>
            </a:r>
          </a:p>
          <a:p>
            <a:pPr fontAlgn="auto"/>
            <a:r>
              <a:rPr lang="en-US" dirty="0"/>
              <a:t>In browser debugging</a:t>
            </a:r>
          </a:p>
          <a:p>
            <a:pPr marL="285750" indent="-285750" fontAlgn="auto">
              <a:buFont typeface="Arial" panose="020B0604020202020204" pitchFamily="34" charset="0"/>
              <a:buChar char="•"/>
            </a:pPr>
            <a:r>
              <a:rPr lang="en-US" sz="1800" dirty="0"/>
              <a:t>Examples with developer tools for chrome</a:t>
            </a:r>
          </a:p>
          <a:p>
            <a:pPr marL="285750" indent="-285750" fontAlgn="auto">
              <a:buFont typeface="Arial" panose="020B0604020202020204" pitchFamily="34" charset="0"/>
              <a:buChar char="•"/>
            </a:pPr>
            <a:endParaRPr lang="en-US" sz="1800" dirty="0"/>
          </a:p>
          <a:p>
            <a:pPr fontAlgn="auto"/>
            <a:r>
              <a:rPr lang="en-US" dirty="0"/>
              <a:t>Console debugging </a:t>
            </a:r>
          </a:p>
          <a:p>
            <a:pPr marL="285750" indent="-285750" fontAlgn="auto">
              <a:buFont typeface="Arial" panose="020B0604020202020204" pitchFamily="34" charset="0"/>
              <a:buChar char="•"/>
            </a:pPr>
            <a:r>
              <a:rPr lang="en-US" sz="1800" dirty="0"/>
              <a:t>Logging to the console</a:t>
            </a:r>
          </a:p>
          <a:p>
            <a:pPr marL="285750" indent="-285750" fontAlgn="auto">
              <a:buFont typeface="Arial" panose="020B0604020202020204" pitchFamily="34" charset="0"/>
              <a:buChar char="•"/>
            </a:pPr>
            <a:r>
              <a:rPr lang="en-US" sz="1800" dirty="0"/>
              <a:t>Breakpoints</a:t>
            </a:r>
          </a:p>
        </p:txBody>
      </p:sp>
    </p:spTree>
    <p:extLst>
      <p:ext uri="{BB962C8B-B14F-4D97-AF65-F5344CB8AC3E}">
        <p14:creationId xmlns:p14="http://schemas.microsoft.com/office/powerpoint/2010/main" val="68626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659674-7DC0-41FF-BC58-61729F4C1926}"/>
              </a:ext>
            </a:extLst>
          </p:cNvPr>
          <p:cNvSpPr>
            <a:spLocks noGrp="1"/>
          </p:cNvSpPr>
          <p:nvPr>
            <p:ph type="body" sz="quarter" idx="10"/>
          </p:nvPr>
        </p:nvSpPr>
        <p:spPr/>
        <p:txBody>
          <a:bodyPr/>
          <a:lstStyle/>
          <a:p>
            <a:r>
              <a:rPr lang="en-GB" sz="2800" dirty="0"/>
              <a:t>INTRODUCTION</a:t>
            </a:r>
          </a:p>
        </p:txBody>
      </p:sp>
      <p:sp>
        <p:nvSpPr>
          <p:cNvPr id="5" name="Text Placeholder 4"/>
          <p:cNvSpPr>
            <a:spLocks noGrp="1"/>
          </p:cNvSpPr>
          <p:nvPr>
            <p:ph type="body" sz="quarter" idx="15"/>
          </p:nvPr>
        </p:nvSpPr>
        <p:spPr>
          <a:xfrm>
            <a:off x="4978141" y="869296"/>
            <a:ext cx="6770688" cy="5119407"/>
          </a:xfrm>
        </p:spPr>
        <p:txBody>
          <a:bodyPr/>
          <a:lstStyle/>
          <a:p>
            <a:r>
              <a:rPr lang="en-US" dirty="0"/>
              <a:t>Why you must debug</a:t>
            </a:r>
          </a:p>
          <a:p>
            <a:r>
              <a:rPr lang="en-US" dirty="0"/>
              <a:t>Understanding the Error object</a:t>
            </a:r>
          </a:p>
          <a:p>
            <a:pPr marL="285750" indent="-285750">
              <a:spcAft>
                <a:spcPts val="1800"/>
              </a:spcAft>
              <a:buFont typeface="Arial" panose="020B0604020202020204" pitchFamily="34" charset="0"/>
              <a:buChar char="•"/>
            </a:pPr>
            <a:r>
              <a:rPr lang="en-US" dirty="0"/>
              <a:t>The Inbuilt Error types</a:t>
            </a:r>
          </a:p>
          <a:p>
            <a:r>
              <a:rPr lang="en-US" dirty="0"/>
              <a:t>Creating resilient code using try/catch statements</a:t>
            </a:r>
          </a:p>
          <a:p>
            <a:r>
              <a:rPr lang="en-US" dirty="0"/>
              <a:t>Throwing Errors </a:t>
            </a:r>
          </a:p>
          <a:p>
            <a:r>
              <a:rPr lang="en-US" dirty="0"/>
              <a:t>In Browser Debugging</a:t>
            </a:r>
          </a:p>
          <a:p>
            <a:pPr marL="285750" indent="-285750">
              <a:spcAft>
                <a:spcPts val="1800"/>
              </a:spcAft>
              <a:buFont typeface="Arial" panose="020B0604020202020204" pitchFamily="34" charset="0"/>
              <a:buChar char="•"/>
            </a:pPr>
            <a:r>
              <a:rPr lang="en-US" dirty="0"/>
              <a:t>Examples with Developer Tools for Chrome</a:t>
            </a:r>
          </a:p>
          <a:p>
            <a:r>
              <a:rPr lang="en-US" dirty="0"/>
              <a:t>Console Debugging </a:t>
            </a:r>
          </a:p>
          <a:p>
            <a:pPr marL="285750" indent="-285750">
              <a:spcAft>
                <a:spcPts val="600"/>
              </a:spcAft>
              <a:buFont typeface="Arial" panose="020B0604020202020204" pitchFamily="34" charset="0"/>
              <a:buChar char="•"/>
            </a:pPr>
            <a:r>
              <a:rPr lang="en-US" dirty="0"/>
              <a:t>Logging to the console</a:t>
            </a:r>
          </a:p>
          <a:p>
            <a:pPr marL="285750" indent="-285750">
              <a:spcAft>
                <a:spcPts val="1800"/>
              </a:spcAft>
              <a:buFont typeface="Arial" panose="020B0604020202020204" pitchFamily="34" charset="0"/>
              <a:buChar char="•"/>
            </a:pPr>
            <a:r>
              <a:rPr lang="en-US" dirty="0"/>
              <a:t>Breakpoints</a:t>
            </a:r>
          </a:p>
        </p:txBody>
      </p:sp>
    </p:spTree>
    <p:extLst>
      <p:ext uri="{BB962C8B-B14F-4D97-AF65-F5344CB8AC3E}">
        <p14:creationId xmlns:p14="http://schemas.microsoft.com/office/powerpoint/2010/main" val="2596836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071562" y="1726613"/>
            <a:ext cx="11431587" cy="5237751"/>
          </a:xfrm>
        </p:spPr>
        <p:txBody>
          <a:bodyPr/>
          <a:lstStyle/>
          <a:p>
            <a:r>
              <a:rPr lang="en-GB" dirty="0">
                <a:solidFill>
                  <a:srgbClr val="004050"/>
                </a:solidFill>
                <a:latin typeface="Montserrat" panose="00000500000000000000" pitchFamily="2" charset="0"/>
              </a:rPr>
              <a:t>Every modern desktop browser comes with the ability to debug </a:t>
            </a:r>
          </a:p>
          <a:p>
            <a:pPr marL="285750" indent="-285750">
              <a:buFont typeface="Arial" panose="020B0604020202020204" pitchFamily="34" charset="0"/>
              <a:buChar char="•"/>
            </a:pPr>
            <a:r>
              <a:rPr lang="en-GB" dirty="0">
                <a:solidFill>
                  <a:srgbClr val="004050"/>
                </a:solidFill>
                <a:latin typeface="Montserrat" panose="00000500000000000000" pitchFamily="2" charset="0"/>
              </a:rPr>
              <a:t>As do many IDEs</a:t>
            </a:r>
          </a:p>
          <a:p>
            <a:pPr marL="285750" indent="-285750">
              <a:buFont typeface="Arial" panose="020B0604020202020204" pitchFamily="34" charset="0"/>
              <a:buChar char="•"/>
            </a:pPr>
            <a:r>
              <a:rPr lang="en-GB" dirty="0">
                <a:solidFill>
                  <a:srgbClr val="004050"/>
                </a:solidFill>
                <a:latin typeface="Montserrat" panose="00000500000000000000" pitchFamily="2" charset="0"/>
              </a:rPr>
              <a:t>There are also testing frameworks</a:t>
            </a:r>
          </a:p>
          <a:p>
            <a:r>
              <a:rPr lang="en-GB" dirty="0">
                <a:solidFill>
                  <a:srgbClr val="004050"/>
                </a:solidFill>
                <a:latin typeface="Montserrat" panose="00000500000000000000" pitchFamily="2" charset="0"/>
              </a:rPr>
              <a:t>We will investigate these later in the course</a:t>
            </a:r>
          </a:p>
          <a:p>
            <a:endParaRPr lang="en-GB" dirty="0"/>
          </a:p>
          <a:p>
            <a:endParaRPr lang="en-GB" dirty="0"/>
          </a:p>
          <a:p>
            <a:pPr lvl="2"/>
            <a:endParaRPr lang="en-GB" dirty="0"/>
          </a:p>
          <a:p>
            <a:pPr lvl="1"/>
            <a:endParaRPr lang="en-GB" dirty="0"/>
          </a:p>
        </p:txBody>
      </p:sp>
      <p:sp>
        <p:nvSpPr>
          <p:cNvPr id="3" name="Title 2"/>
          <p:cNvSpPr>
            <a:spLocks noGrp="1"/>
          </p:cNvSpPr>
          <p:nvPr>
            <p:ph type="title" idx="4294967295"/>
          </p:nvPr>
        </p:nvSpPr>
        <p:spPr>
          <a:xfrm>
            <a:off x="1143000" y="379411"/>
            <a:ext cx="9377363" cy="825500"/>
          </a:xfrm>
        </p:spPr>
        <p:txBody>
          <a:bodyPr>
            <a:normAutofit/>
          </a:bodyPr>
          <a:lstStyle/>
          <a:p>
            <a:r>
              <a:rPr lang="en-GB" dirty="0">
                <a:solidFill>
                  <a:srgbClr val="004050"/>
                </a:solidFill>
              </a:rPr>
              <a:t>When things go wrong….</a:t>
            </a:r>
          </a:p>
        </p:txBody>
      </p:sp>
    </p:spTree>
    <p:extLst>
      <p:ext uri="{BB962C8B-B14F-4D97-AF65-F5344CB8AC3E}">
        <p14:creationId xmlns:p14="http://schemas.microsoft.com/office/powerpoint/2010/main" val="713883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3CEB16-FEF8-6486-A727-EF047B392108}"/>
              </a:ext>
            </a:extLst>
          </p:cNvPr>
          <p:cNvSpPr>
            <a:spLocks noGrp="1"/>
          </p:cNvSpPr>
          <p:nvPr>
            <p:ph type="body" sz="quarter" idx="12"/>
          </p:nvPr>
        </p:nvSpPr>
        <p:spPr>
          <a:xfrm>
            <a:off x="1212111" y="378746"/>
            <a:ext cx="10595714" cy="520263"/>
          </a:xfrm>
        </p:spPr>
        <p:txBody>
          <a:bodyPr/>
          <a:lstStyle/>
          <a:p>
            <a:r>
              <a:rPr lang="en-GB" dirty="0"/>
              <a:t>The error object</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If an exception occurs, an object representing the error is created </a:t>
            </a:r>
          </a:p>
          <a:p>
            <a:pPr marL="285750" indent="-285750">
              <a:buFont typeface="Arial" panose="020B0604020202020204" pitchFamily="34" charset="0"/>
              <a:buChar char="•"/>
            </a:pPr>
            <a:r>
              <a:rPr lang="en-GB" dirty="0"/>
              <a:t>If this error object is not caught, the program fails</a:t>
            </a:r>
          </a:p>
          <a:p>
            <a:r>
              <a:rPr lang="en-GB" dirty="0"/>
              <a:t>The Error type is used to represent generic exceptions </a:t>
            </a:r>
          </a:p>
          <a:p>
            <a:pPr marL="285750" indent="-285750">
              <a:buFont typeface="Arial" panose="020B0604020202020204" pitchFamily="34" charset="0"/>
              <a:buChar char="•"/>
            </a:pPr>
            <a:r>
              <a:rPr lang="en-GB" dirty="0"/>
              <a:t>It has two properties </a:t>
            </a:r>
          </a:p>
          <a:p>
            <a:pPr lvl="2"/>
            <a:r>
              <a:rPr lang="en-GB" dirty="0"/>
              <a:t>name  – specifics the type of the exception</a:t>
            </a:r>
          </a:p>
          <a:p>
            <a:pPr lvl="2"/>
            <a:r>
              <a:rPr lang="en-GB" dirty="0"/>
              <a:t>message – detailed exception information</a:t>
            </a:r>
            <a:br>
              <a:rPr lang="en-GB" dirty="0"/>
            </a:br>
            <a:br>
              <a:rPr lang="en-GB" dirty="0"/>
            </a:br>
            <a:endParaRPr lang="en-GB" dirty="0"/>
          </a:p>
          <a:p>
            <a:pPr lvl="2"/>
            <a:endParaRPr lang="en-GB" dirty="0"/>
          </a:p>
          <a:p>
            <a:pPr marL="285750" indent="-285750">
              <a:buFont typeface="Arial" panose="020B0604020202020204" pitchFamily="34" charset="0"/>
              <a:buChar char="•"/>
            </a:pPr>
            <a:r>
              <a:rPr lang="en-GB" dirty="0"/>
              <a:t>The above code declares an Error object where: </a:t>
            </a:r>
          </a:p>
          <a:p>
            <a:pPr lvl="2"/>
            <a:r>
              <a:rPr lang="en-GB" dirty="0"/>
              <a:t>name is error</a:t>
            </a:r>
          </a:p>
          <a:p>
            <a:pPr lvl="2"/>
            <a:r>
              <a:rPr lang="en-GB" dirty="0"/>
              <a:t>message is "My error message"</a:t>
            </a:r>
          </a:p>
          <a:p>
            <a:pPr lvl="1"/>
            <a:endParaRPr lang="en-GB" dirty="0"/>
          </a:p>
          <a:p>
            <a:endParaRPr lang="en-GB" dirty="0"/>
          </a:p>
          <a:p>
            <a:endParaRPr lang="en-GB" dirty="0"/>
          </a:p>
        </p:txBody>
      </p:sp>
      <p:sp>
        <p:nvSpPr>
          <p:cNvPr id="7" name="Rectangle 6">
            <a:extLst>
              <a:ext uri="{FF2B5EF4-FFF2-40B4-BE49-F238E27FC236}">
                <a16:creationId xmlns:a16="http://schemas.microsoft.com/office/drawing/2014/main" id="{D12F79E1-AAD0-6243-9336-3BB59B9AB782}"/>
              </a:ext>
            </a:extLst>
          </p:cNvPr>
          <p:cNvSpPr/>
          <p:nvPr/>
        </p:nvSpPr>
        <p:spPr>
          <a:xfrm>
            <a:off x="1481137" y="3688902"/>
            <a:ext cx="8169375" cy="369332"/>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error = new Error("My error message");</a:t>
            </a:r>
            <a:endParaRPr lang="en-GB" sz="1800" b="1"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130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F9C0A3-AA37-0436-0A7E-C71C786581D4}"/>
              </a:ext>
            </a:extLst>
          </p:cNvPr>
          <p:cNvSpPr>
            <a:spLocks noGrp="1"/>
          </p:cNvSpPr>
          <p:nvPr>
            <p:ph type="body" sz="quarter" idx="12"/>
          </p:nvPr>
        </p:nvSpPr>
        <p:spPr/>
        <p:txBody>
          <a:bodyPr/>
          <a:lstStyle/>
          <a:p>
            <a:r>
              <a:rPr lang="en-GB" dirty="0"/>
              <a:t>Common errors</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There are a series of common errors built in, including:</a:t>
            </a:r>
            <a:br>
              <a:rPr lang="en-GB" dirty="0"/>
            </a:br>
            <a:br>
              <a:rPr lang="en-GB" dirty="0"/>
            </a:br>
            <a:br>
              <a:rPr lang="en-GB" dirty="0"/>
            </a:br>
            <a:endParaRPr lang="en-GB" dirty="0"/>
          </a:p>
          <a:p>
            <a:pPr lvl="1"/>
            <a:r>
              <a:rPr lang="en-GB" dirty="0"/>
              <a:t>Range Error</a:t>
            </a:r>
          </a:p>
          <a:p>
            <a:pPr lvl="1"/>
            <a:endParaRPr lang="en-GB" dirty="0"/>
          </a:p>
          <a:p>
            <a:pPr lvl="1"/>
            <a:r>
              <a:rPr lang="en-GB" dirty="0"/>
              <a:t>Reference Error</a:t>
            </a:r>
          </a:p>
          <a:p>
            <a:pPr lvl="1"/>
            <a:endParaRPr lang="en-GB" dirty="0"/>
          </a:p>
          <a:p>
            <a:pPr lvl="1"/>
            <a:endParaRPr lang="en-GB" dirty="0"/>
          </a:p>
          <a:p>
            <a:pPr lvl="1"/>
            <a:endParaRPr lang="en-GB" dirty="0"/>
          </a:p>
          <a:p>
            <a:pPr lvl="1"/>
            <a:r>
              <a:rPr lang="en-GB" dirty="0"/>
              <a:t>Syntax Error</a:t>
            </a:r>
          </a:p>
          <a:p>
            <a:pPr lvl="1"/>
            <a:endParaRPr lang="en-GB" dirty="0"/>
          </a:p>
          <a:p>
            <a:pPr lvl="1"/>
            <a:r>
              <a:rPr lang="en-GB" dirty="0"/>
              <a:t>Type Error</a:t>
            </a:r>
          </a:p>
          <a:p>
            <a:pPr lvl="1"/>
            <a:endParaRPr lang="en-GB" dirty="0"/>
          </a:p>
          <a:p>
            <a:endParaRPr lang="en-GB" dirty="0"/>
          </a:p>
        </p:txBody>
      </p:sp>
      <p:sp>
        <p:nvSpPr>
          <p:cNvPr id="10" name="Rectangle 9">
            <a:extLst>
              <a:ext uri="{FF2B5EF4-FFF2-40B4-BE49-F238E27FC236}">
                <a16:creationId xmlns:a16="http://schemas.microsoft.com/office/drawing/2014/main" id="{0F9C4807-D62F-1345-AFA7-C5011B1480F5}"/>
              </a:ext>
            </a:extLst>
          </p:cNvPr>
          <p:cNvSpPr/>
          <p:nvPr/>
        </p:nvSpPr>
        <p:spPr>
          <a:xfrm>
            <a:off x="3581400" y="2319226"/>
            <a:ext cx="6762750" cy="646331"/>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pi = 3.14159;</a:t>
            </a:r>
          </a:p>
          <a:p>
            <a:r>
              <a:rPr lang="en-GB" sz="1800" b="1" dirty="0" err="1">
                <a:latin typeface="Courier New" panose="02070309020205020404" pitchFamily="49" charset="0"/>
                <a:cs typeface="Courier New" panose="02070309020205020404" pitchFamily="49" charset="0"/>
              </a:rPr>
              <a:t>pi.toFixed</a:t>
            </a:r>
            <a:r>
              <a:rPr lang="en-GB" sz="1800" b="1" dirty="0">
                <a:latin typeface="Courier New" panose="02070309020205020404" pitchFamily="49" charset="0"/>
                <a:cs typeface="Courier New" panose="02070309020205020404" pitchFamily="49" charset="0"/>
              </a:rPr>
              <a:t>(100000); </a:t>
            </a:r>
            <a:r>
              <a:rPr lang="en-GB" sz="1800" b="1" dirty="0">
                <a:solidFill>
                  <a:schemeClr val="accent6"/>
                </a:solidFill>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RangeError</a:t>
            </a:r>
            <a:endParaRPr lang="en-GB" sz="1800" b="1" dirty="0">
              <a:solidFill>
                <a:schemeClr val="accent6"/>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EA81C270-CAF1-A345-A3FB-D61C72A71BEC}"/>
              </a:ext>
            </a:extLst>
          </p:cNvPr>
          <p:cNvSpPr/>
          <p:nvPr/>
        </p:nvSpPr>
        <p:spPr>
          <a:xfrm>
            <a:off x="3581400" y="3171983"/>
            <a:ext cx="6762750" cy="923330"/>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foo() {</a:t>
            </a:r>
          </a:p>
          <a:p>
            <a:r>
              <a:rPr lang="en-GB" sz="1800" b="1" dirty="0">
                <a:latin typeface="Courier New" panose="02070309020205020404" pitchFamily="49" charset="0"/>
                <a:cs typeface="Courier New" panose="02070309020205020404" pitchFamily="49" charset="0"/>
              </a:rPr>
              <a:t>    bar++; 		</a:t>
            </a:r>
            <a:r>
              <a:rPr lang="en-GB" sz="1800" b="1" dirty="0">
                <a:solidFill>
                  <a:schemeClr val="accent6"/>
                </a:solidFill>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ReferenceError</a:t>
            </a:r>
            <a:endParaRPr lang="en-GB" sz="1800" b="1" dirty="0">
              <a:solidFill>
                <a:schemeClr val="accent6"/>
              </a:solidFill>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 </a:t>
            </a:r>
          </a:p>
        </p:txBody>
      </p:sp>
      <p:sp>
        <p:nvSpPr>
          <p:cNvPr id="12" name="Rectangle 11">
            <a:extLst>
              <a:ext uri="{FF2B5EF4-FFF2-40B4-BE49-F238E27FC236}">
                <a16:creationId xmlns:a16="http://schemas.microsoft.com/office/drawing/2014/main" id="{88DEF4B8-C0D0-104C-B506-F962D66BCCCC}"/>
              </a:ext>
            </a:extLst>
          </p:cNvPr>
          <p:cNvSpPr/>
          <p:nvPr/>
        </p:nvSpPr>
        <p:spPr>
          <a:xfrm>
            <a:off x="3048000" y="4624905"/>
            <a:ext cx="8750400" cy="369332"/>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if (foo) { </a:t>
            </a:r>
            <a:r>
              <a:rPr lang="en-GB" sz="1800" b="1" dirty="0">
                <a:solidFill>
                  <a:schemeClr val="accent6"/>
                </a:solidFill>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SyntaxError</a:t>
            </a:r>
            <a:r>
              <a:rPr lang="en-GB" sz="1800" b="1" dirty="0">
                <a:solidFill>
                  <a:schemeClr val="accent6"/>
                </a:solidFill>
                <a:latin typeface="Courier New" panose="02070309020205020404" pitchFamily="49" charset="0"/>
                <a:cs typeface="Courier New" panose="02070309020205020404" pitchFamily="49" charset="0"/>
              </a:rPr>
              <a:t> - the closing curly brace is missi</a:t>
            </a:r>
            <a:r>
              <a:rPr lang="en-GB" sz="1800" b="1" dirty="0">
                <a:solidFill>
                  <a:schemeClr val="accent4"/>
                </a:solidFill>
                <a:latin typeface="Courier New" panose="02070309020205020404" pitchFamily="49" charset="0"/>
                <a:cs typeface="Courier New" panose="02070309020205020404" pitchFamily="49" charset="0"/>
              </a:rPr>
              <a:t>ng </a:t>
            </a:r>
          </a:p>
        </p:txBody>
      </p:sp>
      <p:sp>
        <p:nvSpPr>
          <p:cNvPr id="14" name="Rectangle 13">
            <a:extLst>
              <a:ext uri="{FF2B5EF4-FFF2-40B4-BE49-F238E27FC236}">
                <a16:creationId xmlns:a16="http://schemas.microsoft.com/office/drawing/2014/main" id="{468EEB73-07BA-244F-9629-FE7DAF32C926}"/>
              </a:ext>
            </a:extLst>
          </p:cNvPr>
          <p:cNvSpPr/>
          <p:nvPr/>
        </p:nvSpPr>
        <p:spPr>
          <a:xfrm>
            <a:off x="3048000" y="5334013"/>
            <a:ext cx="8750400" cy="646331"/>
          </a:xfrm>
          <a:prstGeom prst="rect">
            <a:avLst/>
          </a:prstGeom>
          <a:solidFill>
            <a:schemeClr val="bg1">
              <a:lumMod val="95000"/>
            </a:schemeClr>
          </a:solidFill>
          <a:ln>
            <a:noFill/>
          </a:ln>
        </p:spPr>
        <p:txBody>
          <a:bodyPr wrap="square">
            <a:spAutoFit/>
          </a:bodyPr>
          <a:lstStyle/>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foo = {};</a:t>
            </a:r>
          </a:p>
          <a:p>
            <a:r>
              <a:rPr lang="en-GB" sz="1800" b="1" dirty="0" err="1">
                <a:latin typeface="Courier New" panose="02070309020205020404" pitchFamily="49" charset="0"/>
                <a:cs typeface="Courier New" panose="02070309020205020404" pitchFamily="49" charset="0"/>
              </a:rPr>
              <a:t>foo.bar</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TypeError</a:t>
            </a:r>
            <a:endParaRPr lang="en-GB" sz="1800" b="1" dirty="0">
              <a:solidFill>
                <a:schemeClr val="accent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12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3A7BD2-BB5B-FC3C-A9DA-9310FABCF4F6}"/>
              </a:ext>
            </a:extLst>
          </p:cNvPr>
          <p:cNvSpPr>
            <a:spLocks noGrp="1"/>
          </p:cNvSpPr>
          <p:nvPr>
            <p:ph type="body" sz="quarter" idx="12"/>
          </p:nvPr>
        </p:nvSpPr>
        <p:spPr>
          <a:xfrm>
            <a:off x="1212111" y="378746"/>
            <a:ext cx="10595714" cy="520263"/>
          </a:xfrm>
        </p:spPr>
        <p:txBody>
          <a:bodyPr/>
          <a:lstStyle/>
          <a:p>
            <a:r>
              <a:rPr lang="en-GB" dirty="0"/>
              <a:t>Handling errors – try, catch and finally (1)C</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An unhandled error can cause a program to fail</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With error handling, we can cause the program to degrade gracefully</a:t>
            </a:r>
          </a:p>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JavaScript supports a </a:t>
            </a:r>
            <a:r>
              <a:rPr kumimoji="0" lang="en-GB" sz="20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try ... catch ... finally</a:t>
            </a:r>
            <a:r>
              <a:rPr kumimoji="0" lang="en-GB" sz="20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block</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Watch for exceptions thrown within the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try</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block</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If an errors occurs, the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catch</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block runs</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The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finally</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block always runs</a:t>
            </a:r>
          </a:p>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You then </a:t>
            </a:r>
            <a:r>
              <a:rPr kumimoji="0" lang="en-GB" sz="20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throw</a:t>
            </a:r>
            <a:r>
              <a:rPr kumimoji="0" lang="en-GB" sz="20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an error object to the </a:t>
            </a:r>
            <a:r>
              <a:rPr kumimoji="0" lang="en-GB" sz="20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catch</a:t>
            </a:r>
            <a:r>
              <a:rPr kumimoji="0" lang="en-GB" sz="20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block </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Setting the error’s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message</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and</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name</a:t>
            </a:r>
          </a:p>
        </p:txBody>
      </p:sp>
    </p:spTree>
    <p:extLst>
      <p:ext uri="{BB962C8B-B14F-4D97-AF65-F5344CB8AC3E}">
        <p14:creationId xmlns:p14="http://schemas.microsoft.com/office/powerpoint/2010/main" val="1082655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7872D8-79F5-284C-A49D-2A0B4AC4B2DD}"/>
              </a:ext>
            </a:extLst>
          </p:cNvPr>
          <p:cNvSpPr/>
          <p:nvPr/>
        </p:nvSpPr>
        <p:spPr>
          <a:xfrm>
            <a:off x="2481772" y="1322530"/>
            <a:ext cx="7620971" cy="4247317"/>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try {</a:t>
            </a:r>
          </a:p>
          <a:p>
            <a:r>
              <a:rPr lang="en-GB" sz="1800" b="1" dirty="0">
                <a:latin typeface="Courier New" panose="02070309020205020404" pitchFamily="49" charset="0"/>
                <a:cs typeface="Courier New" panose="02070309020205020404" pitchFamily="49" charset="0"/>
              </a:rPr>
              <a:t>    let x = </a:t>
            </a:r>
            <a:r>
              <a:rPr lang="en-GB" sz="1800" b="1" dirty="0" err="1">
                <a:latin typeface="Courier New" panose="02070309020205020404" pitchFamily="49" charset="0"/>
                <a:cs typeface="Courier New" panose="02070309020205020404" pitchFamily="49" charset="0"/>
              </a:rPr>
              <a:t>parseInt</a:t>
            </a:r>
            <a:r>
              <a:rPr lang="en-GB" sz="1800" b="1" dirty="0">
                <a:latin typeface="Courier New" panose="02070309020205020404" pitchFamily="49" charset="0"/>
                <a:cs typeface="Courier New" panose="02070309020205020404" pitchFamily="49" charset="0"/>
              </a:rPr>
              <a:t>(prompt("Enter a number number", ""));</a:t>
            </a:r>
          </a:p>
          <a:p>
            <a:r>
              <a:rPr lang="en-GB" sz="1800" b="1" dirty="0">
                <a:latin typeface="Courier New" panose="02070309020205020404" pitchFamily="49" charset="0"/>
                <a:cs typeface="Courier New" panose="02070309020205020404" pitchFamily="49" charset="0"/>
              </a:rPr>
              <a:t>    if (</a:t>
            </a:r>
            <a:r>
              <a:rPr lang="en-GB" sz="1800" b="1" dirty="0" err="1">
                <a:latin typeface="Courier New" panose="02070309020205020404" pitchFamily="49" charset="0"/>
                <a:cs typeface="Courier New" panose="02070309020205020404" pitchFamily="49" charset="0"/>
              </a:rPr>
              <a:t>isNaN</a:t>
            </a:r>
            <a:r>
              <a:rPr lang="en-GB" sz="1800" b="1" dirty="0">
                <a:latin typeface="Courier New" panose="02070309020205020404" pitchFamily="49" charset="0"/>
                <a:cs typeface="Courier New" panose="02070309020205020404" pitchFamily="49" charset="0"/>
              </a:rPr>
              <a:t>(x)) {</a:t>
            </a:r>
          </a:p>
          <a:p>
            <a:r>
              <a:rPr lang="en-GB" sz="1800" b="1" dirty="0">
                <a:latin typeface="Courier New" panose="02070309020205020404" pitchFamily="49" charset="0"/>
                <a:cs typeface="Courier New" panose="02070309020205020404" pitchFamily="49" charset="0"/>
              </a:rPr>
              <a:t>        let e = new Error();</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e.message</a:t>
            </a:r>
            <a:r>
              <a:rPr lang="en-GB" sz="1800" b="1" dirty="0">
                <a:latin typeface="Courier New" panose="02070309020205020404" pitchFamily="49" charset="0"/>
                <a:cs typeface="Courier New" panose="02070309020205020404" pitchFamily="49" charset="0"/>
              </a:rPr>
              <a:t> = "That wasn't a number";</a:t>
            </a:r>
          </a:p>
          <a:p>
            <a:r>
              <a:rPr lang="en-GB" sz="1800" b="1" dirty="0">
                <a:latin typeface="Courier New" panose="02070309020205020404" pitchFamily="49" charset="0"/>
                <a:cs typeface="Courier New" panose="02070309020205020404" pitchFamily="49" charset="0"/>
              </a:rPr>
              <a:t>        throw 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catch (e) {</a:t>
            </a:r>
          </a:p>
          <a:p>
            <a:r>
              <a:rPr lang="en-GB" sz="1800" b="1" dirty="0">
                <a:latin typeface="Courier New" panose="02070309020205020404" pitchFamily="49" charset="0"/>
                <a:cs typeface="Courier New" panose="02070309020205020404" pitchFamily="49" charset="0"/>
              </a:rPr>
              <a:t>    alert(`Something went wrong: ${</a:t>
            </a:r>
            <a:r>
              <a:rPr lang="en-GB" sz="1800" b="1" dirty="0" err="1">
                <a:latin typeface="Courier New" panose="02070309020205020404" pitchFamily="49" charset="0"/>
                <a:cs typeface="Courier New" panose="02070309020205020404" pitchFamily="49" charset="0"/>
              </a:rPr>
              <a:t>e.message</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finally {</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a:t>
            </a:r>
          </a:p>
        </p:txBody>
      </p:sp>
      <p:grpSp>
        <p:nvGrpSpPr>
          <p:cNvPr id="7" name="Group 6"/>
          <p:cNvGrpSpPr/>
          <p:nvPr/>
        </p:nvGrpSpPr>
        <p:grpSpPr>
          <a:xfrm>
            <a:off x="6153702" y="2179316"/>
            <a:ext cx="5128013" cy="584775"/>
            <a:chOff x="3057099" y="1928870"/>
            <a:chExt cx="5128013" cy="584775"/>
          </a:xfrm>
        </p:grpSpPr>
        <p:cxnSp>
          <p:nvCxnSpPr>
            <p:cNvPr id="8" name="Straight Arrow Connector 7"/>
            <p:cNvCxnSpPr>
              <a:cxnSpLocks/>
            </p:cNvCxnSpPr>
            <p:nvPr/>
          </p:nvCxnSpPr>
          <p:spPr>
            <a:xfrm flipH="1">
              <a:off x="3057099" y="2072818"/>
              <a:ext cx="39490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06139" y="1928870"/>
              <a:ext cx="1178973" cy="584775"/>
            </a:xfrm>
            <a:prstGeom prst="rect">
              <a:avLst/>
            </a:prstGeom>
            <a:noFill/>
          </p:spPr>
          <p:txBody>
            <a:bodyPr wrap="square" rtlCol="0">
              <a:spAutoFit/>
            </a:bodyPr>
            <a:lstStyle/>
            <a:p>
              <a:r>
                <a:rPr lang="en-GB" sz="1600" dirty="0">
                  <a:solidFill>
                    <a:srgbClr val="004050"/>
                  </a:solidFill>
                  <a:latin typeface="Montserrat" panose="00000500000000000000" pitchFamily="2" charset="0"/>
                  <a:cs typeface="Arial" pitchFamily="34" charset="0"/>
                </a:rPr>
                <a:t>Check the input</a:t>
              </a:r>
            </a:p>
          </p:txBody>
        </p:sp>
      </p:grpSp>
      <p:grpSp>
        <p:nvGrpSpPr>
          <p:cNvPr id="11" name="Group 10"/>
          <p:cNvGrpSpPr/>
          <p:nvPr/>
        </p:nvGrpSpPr>
        <p:grpSpPr>
          <a:xfrm>
            <a:off x="864491" y="1220633"/>
            <a:ext cx="1685077" cy="584775"/>
            <a:chOff x="911803" y="2058171"/>
            <a:chExt cx="1685077" cy="584775"/>
          </a:xfrm>
        </p:grpSpPr>
        <p:cxnSp>
          <p:nvCxnSpPr>
            <p:cNvPr id="12" name="Straight Arrow Connector 11"/>
            <p:cNvCxnSpPr/>
            <p:nvPr/>
          </p:nvCxnSpPr>
          <p:spPr>
            <a:xfrm>
              <a:off x="2060000" y="2319781"/>
              <a:ext cx="475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11803" y="2058171"/>
              <a:ext cx="1685077" cy="584775"/>
            </a:xfrm>
            <a:prstGeom prst="rect">
              <a:avLst/>
            </a:prstGeom>
            <a:noFill/>
          </p:spPr>
          <p:txBody>
            <a:bodyPr wrap="none" rtlCol="0">
              <a:spAutoFit/>
            </a:bodyPr>
            <a:lstStyle>
              <a:defPPr>
                <a:defRPr lang="en-GB"/>
              </a:defPPr>
              <a:lvl1pPr>
                <a:defRPr sz="1400">
                  <a:latin typeface="Arial" pitchFamily="34" charset="0"/>
                  <a:cs typeface="Arial" pitchFamily="34" charset="0"/>
                </a:defRPr>
              </a:lvl1pPr>
            </a:lstStyle>
            <a:p>
              <a:r>
                <a:rPr lang="en-GB" sz="1600" dirty="0">
                  <a:solidFill>
                    <a:srgbClr val="004050"/>
                  </a:solidFill>
                  <a:latin typeface="Montserrat" panose="00000500000000000000" pitchFamily="2" charset="0"/>
                </a:rPr>
                <a:t>Try to execute </a:t>
              </a:r>
              <a:br>
                <a:rPr lang="en-GB" sz="1600" dirty="0">
                  <a:solidFill>
                    <a:srgbClr val="004050"/>
                  </a:solidFill>
                  <a:latin typeface="Montserrat" panose="00000500000000000000" pitchFamily="2" charset="0"/>
                </a:rPr>
              </a:br>
              <a:r>
                <a:rPr lang="en-GB" sz="1600" dirty="0">
                  <a:solidFill>
                    <a:srgbClr val="004050"/>
                  </a:solidFill>
                  <a:latin typeface="Montserrat" panose="00000500000000000000" pitchFamily="2" charset="0"/>
                </a:rPr>
                <a:t>the code</a:t>
              </a:r>
            </a:p>
          </p:txBody>
        </p:sp>
      </p:grpSp>
      <p:grpSp>
        <p:nvGrpSpPr>
          <p:cNvPr id="15" name="Group 14"/>
          <p:cNvGrpSpPr/>
          <p:nvPr/>
        </p:nvGrpSpPr>
        <p:grpSpPr>
          <a:xfrm>
            <a:off x="862873" y="2358605"/>
            <a:ext cx="1989846" cy="584775"/>
            <a:chOff x="1114914" y="2305794"/>
            <a:chExt cx="1989846" cy="584775"/>
          </a:xfrm>
        </p:grpSpPr>
        <p:cxnSp>
          <p:nvCxnSpPr>
            <p:cNvPr id="16" name="Straight Arrow Connector 15"/>
            <p:cNvCxnSpPr/>
            <p:nvPr/>
          </p:nvCxnSpPr>
          <p:spPr>
            <a:xfrm>
              <a:off x="2315395" y="2567404"/>
              <a:ext cx="7893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14914" y="2305794"/>
              <a:ext cx="1595309" cy="584775"/>
            </a:xfrm>
            <a:prstGeom prst="rect">
              <a:avLst/>
            </a:prstGeom>
            <a:noFill/>
          </p:spPr>
          <p:txBody>
            <a:bodyPr wrap="none" rtlCol="0">
              <a:spAutoFit/>
            </a:bodyPr>
            <a:lstStyle>
              <a:defPPr>
                <a:defRPr lang="en-GB"/>
              </a:defPPr>
              <a:lvl1pPr>
                <a:defRPr sz="1400">
                  <a:latin typeface="Arial" pitchFamily="34" charset="0"/>
                  <a:cs typeface="Arial" pitchFamily="34" charset="0"/>
                </a:defRPr>
              </a:lvl1pPr>
            </a:lstStyle>
            <a:p>
              <a:r>
                <a:rPr lang="en-GB" sz="1600" dirty="0">
                  <a:solidFill>
                    <a:srgbClr val="004050"/>
                  </a:solidFill>
                  <a:latin typeface="Montserrat" panose="00000500000000000000" pitchFamily="2" charset="0"/>
                </a:rPr>
                <a:t>Create a new </a:t>
              </a:r>
              <a:br>
                <a:rPr lang="en-GB" sz="1600" dirty="0">
                  <a:solidFill>
                    <a:srgbClr val="004050"/>
                  </a:solidFill>
                  <a:latin typeface="Montserrat" panose="00000500000000000000" pitchFamily="2" charset="0"/>
                </a:rPr>
              </a:br>
              <a:r>
                <a:rPr lang="en-GB" sz="1600" dirty="0">
                  <a:solidFill>
                    <a:srgbClr val="004050"/>
                  </a:solidFill>
                  <a:latin typeface="Montserrat" panose="00000500000000000000" pitchFamily="2" charset="0"/>
                </a:rPr>
                <a:t>error object</a:t>
              </a:r>
            </a:p>
          </p:txBody>
        </p:sp>
      </p:grpSp>
      <p:grpSp>
        <p:nvGrpSpPr>
          <p:cNvPr id="19" name="Group 18"/>
          <p:cNvGrpSpPr/>
          <p:nvPr/>
        </p:nvGrpSpPr>
        <p:grpSpPr>
          <a:xfrm>
            <a:off x="5834976" y="3016222"/>
            <a:ext cx="6357024" cy="338370"/>
            <a:chOff x="3079302" y="2404741"/>
            <a:chExt cx="5360177" cy="338554"/>
          </a:xfrm>
        </p:grpSpPr>
        <p:cxnSp>
          <p:nvCxnSpPr>
            <p:cNvPr id="20" name="Straight Arrow Connector 19"/>
            <p:cNvCxnSpPr/>
            <p:nvPr/>
          </p:nvCxnSpPr>
          <p:spPr>
            <a:xfrm flipH="1">
              <a:off x="3079302" y="2558630"/>
              <a:ext cx="35757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55016" y="2404741"/>
              <a:ext cx="1784463" cy="338554"/>
            </a:xfrm>
            <a:prstGeom prst="rect">
              <a:avLst/>
            </a:prstGeom>
            <a:noFill/>
          </p:spPr>
          <p:txBody>
            <a:bodyPr wrap="none" rtlCol="0">
              <a:spAutoFit/>
            </a:bodyPr>
            <a:lstStyle/>
            <a:p>
              <a:r>
                <a:rPr lang="en-GB" sz="1600" dirty="0">
                  <a:solidFill>
                    <a:srgbClr val="004050"/>
                  </a:solidFill>
                  <a:latin typeface="Montserrat" panose="00000500000000000000" pitchFamily="2" charset="0"/>
                  <a:cs typeface="Arial" pitchFamily="34" charset="0"/>
                </a:rPr>
                <a:t>Throw the error</a:t>
              </a:r>
            </a:p>
          </p:txBody>
        </p:sp>
      </p:grpSp>
      <p:grpSp>
        <p:nvGrpSpPr>
          <p:cNvPr id="22" name="Group 21"/>
          <p:cNvGrpSpPr/>
          <p:nvPr/>
        </p:nvGrpSpPr>
        <p:grpSpPr>
          <a:xfrm>
            <a:off x="860147" y="3720788"/>
            <a:ext cx="1675948" cy="584775"/>
            <a:chOff x="797034" y="2678237"/>
            <a:chExt cx="1675948" cy="584775"/>
          </a:xfrm>
        </p:grpSpPr>
        <p:cxnSp>
          <p:nvCxnSpPr>
            <p:cNvPr id="23" name="Straight Arrow Connector 22"/>
            <p:cNvCxnSpPr/>
            <p:nvPr/>
          </p:nvCxnSpPr>
          <p:spPr>
            <a:xfrm>
              <a:off x="1997515" y="2939847"/>
              <a:ext cx="475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7034" y="2678237"/>
              <a:ext cx="1489510" cy="584775"/>
            </a:xfrm>
            <a:prstGeom prst="rect">
              <a:avLst/>
            </a:prstGeom>
            <a:noFill/>
          </p:spPr>
          <p:txBody>
            <a:bodyPr wrap="none" rtlCol="0">
              <a:spAutoFit/>
            </a:bodyPr>
            <a:lstStyle>
              <a:defPPr>
                <a:defRPr lang="en-GB"/>
              </a:defPPr>
              <a:lvl1pPr>
                <a:defRPr sz="1400">
                  <a:latin typeface="Arial" pitchFamily="34" charset="0"/>
                  <a:cs typeface="Arial" pitchFamily="34" charset="0"/>
                </a:defRPr>
              </a:lvl1pPr>
            </a:lstStyle>
            <a:p>
              <a:r>
                <a:rPr lang="en-GB" sz="1600" dirty="0">
                  <a:solidFill>
                    <a:srgbClr val="004050"/>
                  </a:solidFill>
                  <a:latin typeface="Montserrat" panose="00000500000000000000" pitchFamily="2" charset="0"/>
                </a:rPr>
                <a:t>Catch the </a:t>
              </a:r>
              <a:br>
                <a:rPr lang="en-GB" sz="1600" dirty="0">
                  <a:solidFill>
                    <a:srgbClr val="004050"/>
                  </a:solidFill>
                  <a:latin typeface="Montserrat" panose="00000500000000000000" pitchFamily="2" charset="0"/>
                </a:rPr>
              </a:br>
              <a:r>
                <a:rPr lang="en-GB" sz="1600" dirty="0">
                  <a:solidFill>
                    <a:srgbClr val="004050"/>
                  </a:solidFill>
                  <a:latin typeface="Montserrat" panose="00000500000000000000" pitchFamily="2" charset="0"/>
                </a:rPr>
                <a:t>thrown error</a:t>
              </a:r>
            </a:p>
          </p:txBody>
        </p:sp>
      </p:grpSp>
      <p:grpSp>
        <p:nvGrpSpPr>
          <p:cNvPr id="26" name="Group 25"/>
          <p:cNvGrpSpPr/>
          <p:nvPr/>
        </p:nvGrpSpPr>
        <p:grpSpPr>
          <a:xfrm>
            <a:off x="9009818" y="4064540"/>
            <a:ext cx="6317267" cy="338312"/>
            <a:chOff x="6252779" y="1907870"/>
            <a:chExt cx="2262280" cy="338554"/>
          </a:xfrm>
        </p:grpSpPr>
        <p:cxnSp>
          <p:nvCxnSpPr>
            <p:cNvPr id="27" name="Straight Arrow Connector 26"/>
            <p:cNvCxnSpPr>
              <a:cxnSpLocks/>
            </p:cNvCxnSpPr>
            <p:nvPr/>
          </p:nvCxnSpPr>
          <p:spPr>
            <a:xfrm flipH="1" flipV="1">
              <a:off x="6252779" y="2061758"/>
              <a:ext cx="380037" cy="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632812" y="1907870"/>
              <a:ext cx="1882247" cy="338554"/>
            </a:xfrm>
            <a:prstGeom prst="rect">
              <a:avLst/>
            </a:prstGeom>
            <a:noFill/>
          </p:spPr>
          <p:txBody>
            <a:bodyPr wrap="none" rtlCol="0">
              <a:spAutoFit/>
            </a:bodyPr>
            <a:lstStyle/>
            <a:p>
              <a:r>
                <a:rPr lang="en-GB" sz="1600" dirty="0">
                  <a:solidFill>
                    <a:srgbClr val="004050"/>
                  </a:solidFill>
                  <a:latin typeface="Montserrat" panose="00000500000000000000" pitchFamily="2" charset="0"/>
                  <a:cs typeface="Arial" pitchFamily="34" charset="0"/>
                </a:rPr>
                <a:t>Handle the error</a:t>
              </a:r>
            </a:p>
          </p:txBody>
        </p:sp>
      </p:grpSp>
      <p:grpSp>
        <p:nvGrpSpPr>
          <p:cNvPr id="30" name="Group 29"/>
          <p:cNvGrpSpPr/>
          <p:nvPr/>
        </p:nvGrpSpPr>
        <p:grpSpPr>
          <a:xfrm>
            <a:off x="974860" y="4555058"/>
            <a:ext cx="1595310" cy="1077218"/>
            <a:chOff x="848578" y="2765167"/>
            <a:chExt cx="1595310" cy="1077218"/>
          </a:xfrm>
        </p:grpSpPr>
        <p:cxnSp>
          <p:nvCxnSpPr>
            <p:cNvPr id="31" name="Straight Arrow Connector 30"/>
            <p:cNvCxnSpPr/>
            <p:nvPr/>
          </p:nvCxnSpPr>
          <p:spPr>
            <a:xfrm>
              <a:off x="1871669" y="3026777"/>
              <a:ext cx="475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8578" y="2765167"/>
              <a:ext cx="1595310" cy="1077218"/>
            </a:xfrm>
            <a:prstGeom prst="rect">
              <a:avLst/>
            </a:prstGeom>
            <a:noFill/>
          </p:spPr>
          <p:txBody>
            <a:bodyPr wrap="square" rtlCol="0">
              <a:spAutoFit/>
            </a:bodyPr>
            <a:lstStyle>
              <a:defPPr>
                <a:defRPr lang="en-GB"/>
              </a:defPPr>
              <a:lvl1pPr>
                <a:defRPr sz="1400">
                  <a:latin typeface="Arial" pitchFamily="34" charset="0"/>
                  <a:cs typeface="Arial" pitchFamily="34" charset="0"/>
                </a:defRPr>
              </a:lvl1pPr>
            </a:lstStyle>
            <a:p>
              <a:r>
                <a:rPr lang="en-GB" sz="1600" dirty="0">
                  <a:solidFill>
                    <a:srgbClr val="004050"/>
                  </a:solidFill>
                  <a:latin typeface="Montserrat" panose="00000500000000000000" pitchFamily="2" charset="0"/>
                </a:rPr>
                <a:t>Finally executes </a:t>
              </a:r>
              <a:br>
                <a:rPr lang="en-GB" sz="1600" dirty="0">
                  <a:solidFill>
                    <a:srgbClr val="004050"/>
                  </a:solidFill>
                  <a:latin typeface="Montserrat" panose="00000500000000000000" pitchFamily="2" charset="0"/>
                </a:rPr>
              </a:br>
              <a:r>
                <a:rPr lang="en-GB" sz="1600" dirty="0">
                  <a:solidFill>
                    <a:srgbClr val="004050"/>
                  </a:solidFill>
                  <a:latin typeface="Montserrat" panose="00000500000000000000" pitchFamily="2" charset="0"/>
                </a:rPr>
                <a:t>on success </a:t>
              </a:r>
              <a:br>
                <a:rPr lang="en-GB" sz="1600" dirty="0">
                  <a:solidFill>
                    <a:srgbClr val="004050"/>
                  </a:solidFill>
                  <a:latin typeface="Montserrat" panose="00000500000000000000" pitchFamily="2" charset="0"/>
                </a:rPr>
              </a:br>
              <a:r>
                <a:rPr lang="en-GB" sz="1600" dirty="0">
                  <a:solidFill>
                    <a:srgbClr val="004050"/>
                  </a:solidFill>
                  <a:latin typeface="Montserrat" panose="00000500000000000000" pitchFamily="2" charset="0"/>
                </a:rPr>
                <a:t>or failure</a:t>
              </a:r>
            </a:p>
          </p:txBody>
        </p:sp>
      </p:grpSp>
      <p:sp>
        <p:nvSpPr>
          <p:cNvPr id="29" name="Title 2">
            <a:extLst>
              <a:ext uri="{FF2B5EF4-FFF2-40B4-BE49-F238E27FC236}">
                <a16:creationId xmlns:a16="http://schemas.microsoft.com/office/drawing/2014/main" id="{F3EEE6A8-27E3-4347-9295-054C9E88B002}"/>
              </a:ext>
            </a:extLst>
          </p:cNvPr>
          <p:cNvSpPr txBox="1">
            <a:spLocks/>
          </p:cNvSpPr>
          <p:nvPr/>
        </p:nvSpPr>
        <p:spPr>
          <a:xfrm>
            <a:off x="1078029" y="381600"/>
            <a:ext cx="10612526" cy="868543"/>
          </a:xfrm>
          <a:prstGeom prst="rect">
            <a:avLst/>
          </a:prstGeom>
        </p:spPr>
        <p:txBody>
          <a:bodyPr>
            <a:noAutofit/>
          </a:bodyPr>
          <a:lstStyle>
            <a:lvl1pPr marL="0" marR="0" indent="0" algn="l" defTabSz="914400" rtl="0" eaLnBrk="1" fontAlgn="auto" latinLnBrk="0" hangingPunct="1">
              <a:lnSpc>
                <a:spcPct val="100000"/>
              </a:lnSpc>
              <a:spcBef>
                <a:spcPts val="0"/>
              </a:spcBef>
              <a:spcAft>
                <a:spcPts val="0"/>
              </a:spcAft>
              <a:buNone/>
              <a:tabLst/>
              <a:defRPr kumimoji="0" lang="en-GB" sz="3600" b="0" i="0" u="none" strike="noStrike" kern="1200" cap="none" spc="0" normalizeH="0" baseline="0" noProof="0" dirty="0">
                <a:ln>
                  <a:noFill/>
                </a:ln>
                <a:solidFill>
                  <a:schemeClr val="accent1"/>
                </a:solidFill>
                <a:effectLst/>
                <a:uLnTx/>
                <a:uFillTx/>
                <a:latin typeface="+mj-lt"/>
                <a:ea typeface="+mj-ea"/>
                <a:cs typeface="Arial" pitchFamily="34" charset="0"/>
              </a:defRPr>
            </a:lvl1pPr>
          </a:lstStyle>
          <a:p>
            <a:r>
              <a:rPr lang="en-GB" sz="3200" dirty="0">
                <a:solidFill>
                  <a:srgbClr val="004050"/>
                </a:solidFill>
                <a:latin typeface="Montserrat Black" panose="00000A00000000000000" pitchFamily="2" charset="0"/>
              </a:rPr>
              <a:t>Handling errors – try, catch and finally (2)C</a:t>
            </a:r>
          </a:p>
        </p:txBody>
      </p:sp>
    </p:spTree>
    <p:extLst>
      <p:ext uri="{BB962C8B-B14F-4D97-AF65-F5344CB8AC3E}">
        <p14:creationId xmlns:p14="http://schemas.microsoft.com/office/powerpoint/2010/main" val="119409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FC3768-BC14-8091-62AA-392B36586805}"/>
              </a:ext>
            </a:extLst>
          </p:cNvPr>
          <p:cNvSpPr>
            <a:spLocks noGrp="1"/>
          </p:cNvSpPr>
          <p:nvPr>
            <p:ph type="body" sz="quarter" idx="12"/>
          </p:nvPr>
        </p:nvSpPr>
        <p:spPr/>
        <p:txBody>
          <a:bodyPr/>
          <a:lstStyle/>
          <a:p>
            <a:r>
              <a:rPr lang="en-GB" dirty="0"/>
              <a:t>Throwing Exceptions</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When things go wrong meaningful messages help</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We have seen there are inbuilt</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Error</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objects</a:t>
            </a:r>
          </a:p>
          <a:p>
            <a:pPr marL="342900" marR="0" lvl="0" indent="-34290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20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JavaScript allows programmers to throw their own exceptions</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The</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1" i="0" u="none" strike="noStrike" kern="1200" cap="none" spc="0" normalizeH="0" baseline="0" noProof="0" dirty="0">
                <a:ln>
                  <a:noFill/>
                </a:ln>
                <a:solidFill>
                  <a:srgbClr val="004050"/>
                </a:solidFill>
                <a:effectLst/>
                <a:uLnTx/>
                <a:uFillTx/>
                <a:latin typeface="Courier New" panose="02070309020205020404" pitchFamily="49" charset="0"/>
                <a:ea typeface="+mn-ea"/>
                <a:cs typeface="Courier New" panose="02070309020205020404" pitchFamily="49" charset="0"/>
              </a:rPr>
              <a:t>throw</a:t>
            </a:r>
            <a:r>
              <a:rPr kumimoji="0" lang="en-GB" sz="1800" b="0" i="0" u="none" strike="noStrike" kern="1200" cap="none" spc="0" normalizeH="0" baseline="0" noProof="0" dirty="0">
                <a:ln>
                  <a:noFill/>
                </a:ln>
                <a:solidFill>
                  <a:srgbClr val="004050"/>
                </a:solidFill>
                <a:effectLst/>
                <a:uLnTx/>
                <a:uFillTx/>
                <a:latin typeface="Segoe UI"/>
                <a:ea typeface="+mn-ea"/>
                <a:cs typeface="Arial" pitchFamily="34" charset="0"/>
              </a:rPr>
              <a:t> </a:t>
            </a: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keyword deliberately causes an error</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Very useful when the function cannot solve the error itself</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r>
              <a:rPr kumimoji="0" lang="en-GB" sz="1800" b="0" i="0" u="none" strike="noStrike" kern="1200" cap="none" spc="0" normalizeH="0" baseline="0" noProof="0" dirty="0">
                <a:ln>
                  <a:noFill/>
                </a:ln>
                <a:solidFill>
                  <a:srgbClr val="004050"/>
                </a:solidFill>
                <a:effectLst/>
                <a:uLnTx/>
                <a:uFillTx/>
                <a:latin typeface="Montserrat" panose="00000500000000000000" pitchFamily="2" charset="0"/>
                <a:ea typeface="+mn-ea"/>
                <a:cs typeface="Arial" pitchFamily="34" charset="0"/>
              </a:rPr>
              <a:t>Any type can be thrown but the inbuilt error types are more useful</a:t>
            </a: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endParaRPr kumimoji="0" lang="en-GB" sz="1800" b="0" i="0" u="none" strike="noStrike" kern="1200" cap="none" spc="0" normalizeH="0" baseline="0" noProof="0" dirty="0">
              <a:ln>
                <a:noFill/>
              </a:ln>
              <a:solidFill>
                <a:srgbClr val="2E2D2C"/>
              </a:solidFill>
              <a:effectLst/>
              <a:uLnTx/>
              <a:uFillTx/>
              <a:latin typeface="Segoe UI"/>
              <a:ea typeface="+mn-ea"/>
              <a:cs typeface="Arial" pitchFamily="34" charset="0"/>
            </a:endParaRPr>
          </a:p>
          <a:p>
            <a:pPr marL="742950" marR="0" lvl="1" indent="-285750" algn="l" defTabSz="914400" rtl="0" eaLnBrk="1" fontAlgn="auto" latinLnBrk="0" hangingPunct="1">
              <a:lnSpc>
                <a:spcPct val="100000"/>
              </a:lnSpc>
              <a:spcBef>
                <a:spcPts val="600"/>
              </a:spcBef>
              <a:spcAft>
                <a:spcPts val="600"/>
              </a:spcAft>
              <a:buClr>
                <a:prstClr val="black"/>
              </a:buClr>
              <a:buSzTx/>
              <a:buFont typeface="Arial" panose="020B0604020202020204" pitchFamily="34" charset="0"/>
              <a:buChar char="•"/>
              <a:tabLst/>
              <a:defRPr/>
            </a:pPr>
            <a:endParaRPr kumimoji="0" lang="en-GB" sz="1800" b="0" i="0" u="none" strike="noStrike" kern="1200" cap="none" spc="0" normalizeH="0" baseline="0" noProof="0" dirty="0">
              <a:ln>
                <a:noFill/>
              </a:ln>
              <a:solidFill>
                <a:srgbClr val="2E2D2C"/>
              </a:solidFill>
              <a:effectLst/>
              <a:uLnTx/>
              <a:uFillTx/>
              <a:latin typeface="Segoe UI"/>
              <a:ea typeface="+mn-ea"/>
              <a:cs typeface="Arial" pitchFamily="34" charset="0"/>
            </a:endParaRPr>
          </a:p>
        </p:txBody>
      </p:sp>
      <p:sp>
        <p:nvSpPr>
          <p:cNvPr id="7" name="Rectangle 6">
            <a:extLst>
              <a:ext uri="{FF2B5EF4-FFF2-40B4-BE49-F238E27FC236}">
                <a16:creationId xmlns:a16="http://schemas.microsoft.com/office/drawing/2014/main" id="{772998A7-B90C-FC4F-A656-BE0F401E49FE}"/>
              </a:ext>
            </a:extLst>
          </p:cNvPr>
          <p:cNvSpPr/>
          <p:nvPr/>
        </p:nvSpPr>
        <p:spPr>
          <a:xfrm>
            <a:off x="1252537" y="4390621"/>
            <a:ext cx="8853825" cy="923330"/>
          </a:xfrm>
          <a:prstGeom prst="rect">
            <a:avLst/>
          </a:prstGeom>
          <a:solidFill>
            <a:schemeClr val="bg1">
              <a:lumMod val="95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if (devisor === 0){</a:t>
            </a:r>
          </a:p>
          <a:p>
            <a:r>
              <a:rPr lang="en-GB" sz="1800" b="1" dirty="0">
                <a:latin typeface="Courier New" panose="02070309020205020404" pitchFamily="49" charset="0"/>
                <a:cs typeface="Courier New" panose="02070309020205020404" pitchFamily="49" charset="0"/>
              </a:rPr>
              <a:t>   throw new </a:t>
            </a:r>
            <a:r>
              <a:rPr lang="en-GB" sz="1800" b="1" dirty="0" err="1">
                <a:latin typeface="Courier New" panose="02070309020205020404" pitchFamily="49" charset="0"/>
                <a:cs typeface="Courier New" panose="02070309020205020404" pitchFamily="49" charset="0"/>
              </a:rPr>
              <a:t>RangeError</a:t>
            </a:r>
            <a:r>
              <a:rPr lang="en-GB" sz="1800" b="1" dirty="0">
                <a:latin typeface="Courier New" panose="02070309020205020404" pitchFamily="49" charset="0"/>
                <a:cs typeface="Courier New" panose="02070309020205020404" pitchFamily="49" charset="0"/>
              </a:rPr>
              <a:t>("Attempted division by zero!");</a:t>
            </a:r>
          </a:p>
          <a:p>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0555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1C14DC-4D0E-D8BF-A3ED-79B7796DACE9}"/>
              </a:ext>
            </a:extLst>
          </p:cNvPr>
          <p:cNvSpPr>
            <a:spLocks noGrp="1"/>
          </p:cNvSpPr>
          <p:nvPr>
            <p:ph type="body" sz="quarter" idx="12"/>
          </p:nvPr>
        </p:nvSpPr>
        <p:spPr/>
        <p:txBody>
          <a:bodyPr/>
          <a:lstStyle/>
          <a:p>
            <a:r>
              <a:rPr lang="en-GB" dirty="0"/>
              <a:t>Things to remember </a:t>
            </a:r>
          </a:p>
          <a:p>
            <a:endParaRPr lang="en-GB" dirty="0"/>
          </a:p>
        </p:txBody>
      </p:sp>
      <p:sp>
        <p:nvSpPr>
          <p:cNvPr id="2" name="Text Placeholder 1"/>
          <p:cNvSpPr>
            <a:spLocks noGrp="1"/>
          </p:cNvSpPr>
          <p:nvPr>
            <p:ph type="body" sz="quarter" idx="11"/>
          </p:nvPr>
        </p:nvSpPr>
        <p:spPr>
          <a:xfrm>
            <a:off x="376237" y="1240838"/>
            <a:ext cx="11431587" cy="5237751"/>
          </a:xfrm>
        </p:spPr>
        <p:txBody>
          <a:bodyPr/>
          <a:lstStyle/>
          <a:p>
            <a:r>
              <a:rPr lang="en-GB" dirty="0"/>
              <a:t>The “try…catch…finally” statement is used to handle exceptions</a:t>
            </a:r>
          </a:p>
          <a:p>
            <a:br>
              <a:rPr lang="en-GB" dirty="0"/>
            </a:br>
            <a:endParaRPr lang="en-GB" dirty="0"/>
          </a:p>
          <a:p>
            <a:r>
              <a:rPr lang="en-GB" dirty="0"/>
              <a:t>The “try” clause identifies code that could generate exceptions</a:t>
            </a:r>
          </a:p>
          <a:p>
            <a:br>
              <a:rPr lang="en-GB" dirty="0"/>
            </a:br>
            <a:endParaRPr lang="en-GB" dirty="0"/>
          </a:p>
          <a:p>
            <a:r>
              <a:rPr lang="en-GB" dirty="0"/>
              <a:t>The “catch” clause is only executed when an exception occurs</a:t>
            </a:r>
          </a:p>
          <a:p>
            <a:br>
              <a:rPr lang="en-GB" dirty="0"/>
            </a:br>
            <a:endParaRPr lang="en-GB" dirty="0"/>
          </a:p>
          <a:p>
            <a:r>
              <a:rPr lang="en-GB" dirty="0"/>
              <a:t>The “finally” clause is always executed, no matter what</a:t>
            </a:r>
          </a:p>
          <a:p>
            <a:br>
              <a:rPr lang="en-GB" dirty="0"/>
            </a:br>
            <a:endParaRPr lang="en-GB" dirty="0"/>
          </a:p>
          <a:p>
            <a:r>
              <a:rPr lang="en-GB" dirty="0"/>
              <a:t>The “throw” statement is used to generate exceptions</a:t>
            </a:r>
          </a:p>
          <a:p>
            <a:endParaRPr lang="en-GB" dirty="0"/>
          </a:p>
        </p:txBody>
      </p:sp>
    </p:spTree>
    <p:extLst>
      <p:ext uri="{BB962C8B-B14F-4D97-AF65-F5344CB8AC3E}">
        <p14:creationId xmlns:p14="http://schemas.microsoft.com/office/powerpoint/2010/main" val="835232151"/>
      </p:ext>
    </p:extLst>
  </p:cSld>
  <p:clrMapOvr>
    <a:masterClrMapping/>
  </p:clrMapOvr>
</p:sld>
</file>

<file path=ppt/theme/theme1.xml><?xml version="1.0" encoding="utf-8"?>
<a:theme xmlns:a="http://schemas.openxmlformats.org/drawingml/2006/main" name="PPM Courseware Slides">
  <a:themeElements>
    <a:clrScheme name="QA bright">
      <a:dk1>
        <a:sysClr val="windowText" lastClr="000000"/>
      </a:dk1>
      <a:lt1>
        <a:sysClr val="window" lastClr="FFFFFF"/>
      </a:lt1>
      <a:dk2>
        <a:srgbClr val="1F497D"/>
      </a:dk2>
      <a:lt2>
        <a:srgbClr val="F2F2F2"/>
      </a:lt2>
      <a:accent1>
        <a:srgbClr val="00519C"/>
      </a:accent1>
      <a:accent2>
        <a:srgbClr val="005BAA"/>
      </a:accent2>
      <a:accent3>
        <a:srgbClr val="4591CE"/>
      </a:accent3>
      <a:accent4>
        <a:srgbClr val="E50049"/>
      </a:accent4>
      <a:accent5>
        <a:srgbClr val="7713B2"/>
      </a:accent5>
      <a:accent6>
        <a:srgbClr val="18BF2B"/>
      </a:accent6>
      <a:hlink>
        <a:srgbClr val="0000FF"/>
      </a:hlink>
      <a:folHlink>
        <a:srgbClr val="800080"/>
      </a:folHlink>
    </a:clrScheme>
    <a:fontScheme name="Q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IK_Slides_2017.potx" id="{5D5C0837-108E-43E7-8981-CE5A0724CB51}" vid="{294C52EF-7CB5-4F85-B807-6BB6448A4DF1}"/>
    </a:ext>
  </a:extLst>
</a:theme>
</file>

<file path=ppt/theme/theme2.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3.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2F6AF898B35542A73A2692963D2966" ma:contentTypeVersion="12" ma:contentTypeDescription="Create a new document." ma:contentTypeScope="" ma:versionID="125e4a8c72452e6179d1ad3c344feef5">
  <xsd:schema xmlns:xsd="http://www.w3.org/2001/XMLSchema" xmlns:xs="http://www.w3.org/2001/XMLSchema" xmlns:p="http://schemas.microsoft.com/office/2006/metadata/properties" xmlns:ns2="e78b5f37-073d-411e-91fd-2004981b7c32" xmlns:ns3="9d579490-102d-4bf3-8643-974e67683526" targetNamespace="http://schemas.microsoft.com/office/2006/metadata/properties" ma:root="true" ma:fieldsID="fbeced498edaecfbaf107d9d241a2c70" ns2:_="" ns3:_="">
    <xsd:import namespace="e78b5f37-073d-411e-91fd-2004981b7c32"/>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8b5f37-073d-411e-91fd-2004981b7c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1476A-B42C-4B62-9E23-75CC97AD1E43}">
  <ds:schemaRefs>
    <ds:schemaRef ds:uri="http://purl.org/dc/elements/1.1/"/>
    <ds:schemaRef ds:uri="http://schemas.microsoft.com/office/2006/metadata/properties"/>
    <ds:schemaRef ds:uri="483CF5B1-8FC4-4C12-AA4F-F55928B4A17C"/>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3FD3734-3859-4488-96DB-2F858D11E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8b5f37-073d-411e-91fd-2004981b7c32"/>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E9B9D-6CC6-43BF-913F-885EAEE148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PPM Courseware Slides</Template>
  <TotalTime>146</TotalTime>
  <Words>1817</Words>
  <Application>Microsoft Office PowerPoint</Application>
  <PresentationFormat>Widescreen</PresentationFormat>
  <Paragraphs>223</Paragraphs>
  <Slides>14</Slides>
  <Notes>14</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14</vt:i4>
      </vt:variant>
    </vt:vector>
  </HeadingPairs>
  <TitlesOfParts>
    <vt:vector size="26" baseType="lpstr">
      <vt:lpstr>Arial</vt:lpstr>
      <vt:lpstr>Courier New</vt:lpstr>
      <vt:lpstr>Montserrat</vt:lpstr>
      <vt:lpstr>Montserrat Black</vt:lpstr>
      <vt:lpstr>Segoe UI</vt:lpstr>
      <vt:lpstr>Segoe UI Light</vt:lpstr>
      <vt:lpstr>PPM Courseware Slides</vt:lpstr>
      <vt:lpstr>PowerPoint innit</vt:lpstr>
      <vt:lpstr>Master_Red_and_Purple</vt:lpstr>
      <vt:lpstr>Master_Yellow_and_Orange</vt:lpstr>
      <vt:lpstr>Master_Blue</vt:lpstr>
      <vt:lpstr>Master_Neutral</vt:lpstr>
      <vt:lpstr>Error Handling and Debugging   JavaScript Fundamentals</vt:lpstr>
      <vt:lpstr>PowerPoint Presentation</vt:lpstr>
      <vt:lpstr>When things go wrong….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handling &amp; debugging</dc:title>
  <dc:creator>Ed Wright</dc:creator>
  <cp:lastModifiedBy>Hanson, Leah</cp:lastModifiedBy>
  <cp:revision>12</cp:revision>
  <dcterms:created xsi:type="dcterms:W3CDTF">2018-11-06T11:17:36Z</dcterms:created>
  <dcterms:modified xsi:type="dcterms:W3CDTF">2023-10-20T14:55:54Z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0x010100AC2F6AF898B35542A73A2692963D2966</vt:lpwstr>
  </property>
  <property fmtid="{D5CDD505-2E9C-101B-9397-08002B2CF9AE}" pid="4" name="BookType">
    <vt:lpwstr>8</vt:lpwstr>
  </property>
</Properties>
</file>